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76" r:id="rId1"/>
  </p:sldMasterIdLst>
  <p:notesMasterIdLst>
    <p:notesMasterId r:id="rId16"/>
  </p:notesMasterIdLst>
  <p:handoutMasterIdLst>
    <p:handoutMasterId r:id="rId17"/>
  </p:handoutMasterIdLst>
  <p:sldIdLst>
    <p:sldId id="256" r:id="rId2"/>
    <p:sldId id="258" r:id="rId3"/>
    <p:sldId id="257" r:id="rId4"/>
    <p:sldId id="259" r:id="rId5"/>
    <p:sldId id="260" r:id="rId6"/>
    <p:sldId id="262" r:id="rId7"/>
    <p:sldId id="263" r:id="rId8"/>
    <p:sldId id="264" r:id="rId9"/>
    <p:sldId id="265" r:id="rId10"/>
    <p:sldId id="268" r:id="rId11"/>
    <p:sldId id="266" r:id="rId12"/>
    <p:sldId id="269" r:id="rId13"/>
    <p:sldId id="270" r:id="rId14"/>
    <p:sldId id="271" r:id="rId15"/>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BBF"/>
    <a:srgbClr val="EEE6B8"/>
    <a:srgbClr val="FFFF00"/>
    <a:srgbClr val="FFFFFF"/>
    <a:srgbClr val="DBA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59" autoAdjust="0"/>
  </p:normalViewPr>
  <p:slideViewPr>
    <p:cSldViewPr>
      <p:cViewPr>
        <p:scale>
          <a:sx n="88" d="100"/>
          <a:sy n="88" d="100"/>
        </p:scale>
        <p:origin x="-2220"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FC18C0-5C6D-4588-BAAF-9B4CA42FFBBF}" type="datetimeFigureOut">
              <a:rPr lang="en-CA" smtClean="0"/>
              <a:t>27/09/2013</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E10A77-8178-41CF-88E3-83667320CD45}" type="slidenum">
              <a:rPr lang="en-CA" smtClean="0"/>
              <a:t>‹#›</a:t>
            </a:fld>
            <a:endParaRPr lang="en-CA"/>
          </a:p>
        </p:txBody>
      </p:sp>
    </p:spTree>
    <p:extLst>
      <p:ext uri="{BB962C8B-B14F-4D97-AF65-F5344CB8AC3E}">
        <p14:creationId xmlns:p14="http://schemas.microsoft.com/office/powerpoint/2010/main" val="3983832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F0E58A-3B79-433C-9912-D7E3DC4D7AD7}" type="datetimeFigureOut">
              <a:rPr lang="en-CA" smtClean="0"/>
              <a:t>27/09/2013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48E39-EE4F-4247-B004-708ED92A7C32}" type="slidenum">
              <a:rPr lang="en-CA" smtClean="0"/>
              <a:t>‹#›</a:t>
            </a:fld>
            <a:endParaRPr lang="en-CA"/>
          </a:p>
        </p:txBody>
      </p:sp>
    </p:spTree>
    <p:extLst>
      <p:ext uri="{BB962C8B-B14F-4D97-AF65-F5344CB8AC3E}">
        <p14:creationId xmlns:p14="http://schemas.microsoft.com/office/powerpoint/2010/main" val="77680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My name is Autumn White, and I was recently commissioned by members of your community to do a bit of research on your collective behalf.  To paraphrase the request: “it’s hard enough to write a story, without having to crawl all over the Internet to figure out how to turn it into a book.”</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Today I’m going to share my research findings with you, present a few options for your consideration, and then recommend the one I think is the best fulfills your needs.  </a:t>
            </a:r>
          </a:p>
          <a:p>
            <a:r>
              <a:rPr lang="en-CA" sz="1200" b="1" kern="1200" dirty="0" smtClean="0">
                <a:solidFill>
                  <a:schemeClr val="tx1"/>
                </a:solidFill>
                <a:effectLst/>
                <a:latin typeface="+mn-lt"/>
                <a:ea typeface="+mn-ea"/>
                <a:cs typeface="+mn-cs"/>
              </a:rPr>
              <a:t>&lt;CLICK&gt;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48E39-EE4F-4247-B004-708ED92A7C32}" type="slidenum">
              <a:rPr lang="en-CA" smtClean="0"/>
              <a:t>1</a:t>
            </a:fld>
            <a:endParaRPr lang="en-CA"/>
          </a:p>
        </p:txBody>
      </p:sp>
    </p:spTree>
    <p:extLst>
      <p:ext uri="{BB962C8B-B14F-4D97-AF65-F5344CB8AC3E}">
        <p14:creationId xmlns:p14="http://schemas.microsoft.com/office/powerpoint/2010/main" val="3042584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if we look at those factors for each company, we find: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Lulu offers you full control over the price of your book, and is upfront about the breakdown of costs.  They provide a calculator that allows you to factor in your chosen retail price, to get a display of the estimated manufacturing cost of the book, their commission and your royalty.  Additionally, of these three companies, Lulu offers the best commission to royalty ratio.</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is definitely the worst performer in this area.  They maintain control over the retail price of your book (and they set it relatively high), unless you purchase an add-on service from them for $249.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They also don’t provide a breakdown of manufacturing costs or their commission, they identify your royalty as a percent of the </a:t>
            </a:r>
            <a:r>
              <a:rPr lang="en-US" sz="1200" i="1" kern="1200" dirty="0" smtClean="0">
                <a:solidFill>
                  <a:schemeClr val="tx1"/>
                </a:solidFill>
                <a:effectLst/>
                <a:latin typeface="+mn-lt"/>
                <a:ea typeface="+mn-ea"/>
                <a:cs typeface="+mn-cs"/>
              </a:rPr>
              <a:t>retail price</a:t>
            </a:r>
            <a:r>
              <a:rPr lang="en-US" sz="1200" kern="1200" dirty="0" smtClean="0">
                <a:solidFill>
                  <a:schemeClr val="tx1"/>
                </a:solidFill>
                <a:effectLst/>
                <a:latin typeface="+mn-lt"/>
                <a:ea typeface="+mn-ea"/>
                <a:cs typeface="+mn-cs"/>
              </a:rPr>
              <a:t>, not profit</a:t>
            </a:r>
          </a:p>
          <a:p>
            <a:endParaRPr lang="en-US" dirty="0"/>
          </a:p>
          <a:p>
            <a:r>
              <a:rPr lang="en-US" sz="1200" kern="1200" dirty="0" smtClean="0">
                <a:solidFill>
                  <a:schemeClr val="tx1"/>
                </a:solidFill>
                <a:effectLst/>
                <a:latin typeface="+mn-lt"/>
                <a:ea typeface="+mn-ea"/>
                <a:cs typeface="+mn-cs"/>
              </a:rPr>
              <a:t>They do have an add-on service that allows you to receive 100% of the profit of your book as a royalty; however, the cost is very high ($1,599).</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Smashwords, like Lulu, offers you full control of the price of your book, is transparent about their costs, and offers a competitive royalty.</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10</a:t>
            </a:fld>
            <a:endParaRPr lang="en-CA"/>
          </a:p>
        </p:txBody>
      </p:sp>
    </p:spTree>
    <p:extLst>
      <p:ext uri="{BB962C8B-B14F-4D97-AF65-F5344CB8AC3E}">
        <p14:creationId xmlns:p14="http://schemas.microsoft.com/office/powerpoint/2010/main" val="2938725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 give you a clearer idea of how the return on investment for each company compares, </a:t>
            </a:r>
            <a:r>
              <a:rPr lang="en-CA" sz="1200" b="1" kern="1200" dirty="0" smtClean="0">
                <a:solidFill>
                  <a:schemeClr val="tx1"/>
                </a:solidFill>
                <a:effectLst/>
                <a:latin typeface="+mn-lt"/>
                <a:ea typeface="+mn-ea"/>
                <a:cs typeface="+mn-cs"/>
              </a:rPr>
              <a:t>&lt;CLICK&gt;</a:t>
            </a:r>
            <a:r>
              <a:rPr lang="en-US" sz="1200" kern="1200" dirty="0" smtClean="0">
                <a:solidFill>
                  <a:schemeClr val="tx1"/>
                </a:solidFill>
                <a:effectLst/>
                <a:latin typeface="+mn-lt"/>
                <a:ea typeface="+mn-ea"/>
                <a:cs typeface="+mn-cs"/>
              </a:rPr>
              <a:t>I created a sample book to put through the calculators on each website.</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Lulu cites a manufacturing cost of $4.30 for the sample book.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doesn’t provide their manufacturing cost, so I’ve assumed roughly the same process and cost for both companies.  Smashwords doesn’t publish print copies.  Note that manufacturing costs only apply to print books.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chart gives you a breakdown of the profits of the same book, set at the same retail price, published through each company.</a:t>
            </a:r>
            <a:r>
              <a:rPr lang="en-CA" sz="1200" b="1" kern="1200" dirty="0" smtClean="0">
                <a:solidFill>
                  <a:schemeClr val="tx1"/>
                </a:solidFill>
                <a:effectLst/>
                <a:latin typeface="+mn-lt"/>
                <a:ea typeface="+mn-ea"/>
                <a:cs typeface="+mn-cs"/>
              </a:rPr>
              <a:t>  &lt;CLICK&gt;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I’d like to draw your attention to the profit line of the chart – highlighted in yellow.  The profit is your retail price, minus the manufacturing cost.  That is the money that is left over to be divided up between you and the company that published your book.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next set of numbers is the commission for each company.  Because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doesn’t advertise theirs, I’ve reverse engineered it from the royalty and the estimated manufacturing cost.  Also note that I’ve presented these as a percentage of the profit for comparison’s sake, no matter how they were advertised.</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percentages charged by Lulu and </a:t>
            </a:r>
            <a:r>
              <a:rPr lang="en-US" sz="1200" kern="1200" dirty="0" err="1" smtClean="0">
                <a:solidFill>
                  <a:schemeClr val="tx1"/>
                </a:solidFill>
                <a:effectLst/>
                <a:latin typeface="+mn-lt"/>
                <a:ea typeface="+mn-ea"/>
                <a:cs typeface="+mn-cs"/>
              </a:rPr>
              <a:t>Smashwords</a:t>
            </a:r>
            <a:r>
              <a:rPr lang="en-US" sz="1200" kern="1200" dirty="0" smtClean="0">
                <a:solidFill>
                  <a:schemeClr val="tx1"/>
                </a:solidFill>
                <a:effectLst/>
                <a:latin typeface="+mn-lt"/>
                <a:ea typeface="+mn-ea"/>
                <a:cs typeface="+mn-cs"/>
              </a:rPr>
              <a:t> are what they’ve advertised.  But I’d like you to note a couple things under the two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columns.  First off, that their commissions are much, </a:t>
            </a:r>
            <a:r>
              <a:rPr lang="en-US" sz="1200" i="1" kern="1200" dirty="0" smtClean="0">
                <a:solidFill>
                  <a:schemeClr val="tx1"/>
                </a:solidFill>
                <a:effectLst/>
                <a:latin typeface="+mn-lt"/>
                <a:ea typeface="+mn-ea"/>
                <a:cs typeface="+mn-cs"/>
              </a:rPr>
              <a:t>much </a:t>
            </a:r>
            <a:r>
              <a:rPr lang="en-US" sz="1200" kern="1200" dirty="0" smtClean="0">
                <a:solidFill>
                  <a:schemeClr val="tx1"/>
                </a:solidFill>
                <a:effectLst/>
                <a:latin typeface="+mn-lt"/>
                <a:ea typeface="+mn-ea"/>
                <a:cs typeface="+mn-cs"/>
              </a:rPr>
              <a:t>higher than the other two companies.  </a:t>
            </a:r>
          </a:p>
          <a:p>
            <a:endParaRPr lang="en-US" dirty="0"/>
          </a:p>
          <a:p>
            <a:r>
              <a:rPr lang="en-US" sz="1200" kern="1200" dirty="0" smtClean="0">
                <a:solidFill>
                  <a:schemeClr val="tx1"/>
                </a:solidFill>
                <a:effectLst/>
                <a:latin typeface="+mn-lt"/>
                <a:ea typeface="+mn-ea"/>
                <a:cs typeface="+mn-cs"/>
              </a:rPr>
              <a:t>Secondly, they don’t change their commission on electronic books, even though the manufacturing costs are negligible – in effect, the cost savings from digital versus print go directly into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pocket, not yours. You’ll notice that Lulu’s commission goes </a:t>
            </a:r>
            <a:r>
              <a:rPr lang="en-US" sz="1200" i="1" kern="1200" dirty="0" smtClean="0">
                <a:solidFill>
                  <a:schemeClr val="tx1"/>
                </a:solidFill>
                <a:effectLst/>
                <a:latin typeface="+mn-lt"/>
                <a:ea typeface="+mn-ea"/>
                <a:cs typeface="+mn-cs"/>
              </a:rPr>
              <a:t>down </a:t>
            </a:r>
            <a:r>
              <a:rPr lang="en-US" sz="1200" kern="1200" dirty="0" smtClean="0">
                <a:solidFill>
                  <a:schemeClr val="tx1"/>
                </a:solidFill>
                <a:effectLst/>
                <a:latin typeface="+mn-lt"/>
                <a:ea typeface="+mn-ea"/>
                <a:cs typeface="+mn-cs"/>
              </a:rPr>
              <a:t>on digital books, to reflect the lower cost of production.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Moving on to the royalties numbers, you’ll see the same sort of patterns that we saw with the commissions.  In particular, I want to draw your attention again to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 compare the royalty of the $15.99 book, to the royalty of the Set Your Own Price book, at $16.99.  Even though you had to pay a fee for the right to set your own price, your make less off each sale of that book.  The lower you set your price, the lower your percentage of profits.  In fact, the only way to match the 25% of retail they advertise when using the Set Your Own Price add-on, is to price your book at $20 or over – a very high price for a self-published book.  Combine this with the fact that lower-priced books sell more copies as a rule (unless you’re Rowling, or Stephen King, that is), and the Set Your Own Price program becomes very detrimental to your bottom line.</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48E39-EE4F-4247-B004-708ED92A7C32}" type="slidenum">
              <a:rPr lang="en-CA" smtClean="0"/>
              <a:t>11</a:t>
            </a:fld>
            <a:endParaRPr lang="en-CA" dirty="0"/>
          </a:p>
        </p:txBody>
      </p:sp>
    </p:spTree>
    <p:extLst>
      <p:ext uri="{BB962C8B-B14F-4D97-AF65-F5344CB8AC3E}">
        <p14:creationId xmlns:p14="http://schemas.microsoft.com/office/powerpoint/2010/main" val="1731819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last thing I compared were user reviews for each company.  I looked specifically at reviews from people who had used the services offered by each company to publish a book.  </a:t>
            </a:r>
            <a:r>
              <a:rPr lang="en-CA" sz="1200" b="1" kern="1200" dirty="0" smtClean="0">
                <a:solidFill>
                  <a:schemeClr val="tx1"/>
                </a:solidFill>
                <a:effectLst/>
                <a:latin typeface="+mn-lt"/>
                <a:ea typeface="+mn-ea"/>
                <a:cs typeface="+mn-cs"/>
              </a:rPr>
              <a:t>&lt;CLICK&gt;</a:t>
            </a:r>
            <a:r>
              <a:rPr lang="en-CA" sz="1200" kern="1200" dirty="0" smtClean="0">
                <a:solidFill>
                  <a:schemeClr val="tx1"/>
                </a:solidFill>
                <a:effectLst/>
                <a:latin typeface="+mn-lt"/>
                <a:ea typeface="+mn-ea"/>
                <a:cs typeface="+mn-cs"/>
              </a:rPr>
              <a:t>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Reviews for Lulu’s services and support were largely positive:</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Information on services and processes is readily available and well designed;</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Customer support is good in terms of response times and quality of assistance;</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Final paper-copy product is of good quality.</a:t>
            </a:r>
            <a:endParaRPr lang="en-CA" dirty="0"/>
          </a:p>
          <a:p>
            <a:pPr marL="171450" lvl="0" indent="-171450">
              <a:buFont typeface="Arial" pitchFamily="34" charset="0"/>
              <a:buChar char="•"/>
            </a:pP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majority of negative reviews were concerned with Lulu charging a commission (a percent of profits) as opposed to a fee (a flat rate); however, commissions are common in this industry, and all of the options covered in this proposal work on a commission system.</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analysis of user reviews for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on the other hand, raised some significant concerns.   Common themes include:</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Services are expensive, but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does not actually provide the help and quality assurance required;</a:t>
            </a:r>
          </a:p>
          <a:p>
            <a:pPr marL="171450" lvl="0" indent="-171450">
              <a:buFont typeface="Arial" pitchFamily="34" charset="0"/>
              <a:buChar char="•"/>
            </a:pPr>
            <a:r>
              <a:rPr lang="en-CA" sz="1200" kern="1200" dirty="0" smtClean="0">
                <a:solidFill>
                  <a:schemeClr val="tx1"/>
                </a:solidFill>
                <a:effectLst/>
                <a:latin typeface="+mn-lt"/>
                <a:ea typeface="+mn-ea"/>
                <a:cs typeface="+mn-cs"/>
              </a:rPr>
              <a:t>Customer service is poor, especially after the book has gone to publication;</a:t>
            </a:r>
          </a:p>
          <a:p>
            <a:pPr marL="171450" lvl="0" indent="-171450">
              <a:buFont typeface="Arial" pitchFamily="34" charset="0"/>
              <a:buChar char="•"/>
            </a:pPr>
            <a:r>
              <a:rPr lang="en-CA" sz="1200" kern="1200" dirty="0" smtClean="0">
                <a:solidFill>
                  <a:schemeClr val="tx1"/>
                </a:solidFill>
                <a:effectLst/>
                <a:latin typeface="+mn-lt"/>
                <a:ea typeface="+mn-ea"/>
                <a:cs typeface="+mn-cs"/>
              </a:rPr>
              <a:t>Royalties are often inaccessible to authors or unpaid by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a:t>
            </a:r>
          </a:p>
          <a:p>
            <a:pPr marL="171450" lvl="0" indent="-171450">
              <a:buFont typeface="Arial" pitchFamily="34" charset="0"/>
              <a:buChar char="•"/>
            </a:pP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salespeople are aggressive (frequent calls, “pushy” sales pitches);</a:t>
            </a:r>
          </a:p>
          <a:p>
            <a:pPr marL="171450" lvl="0" indent="-171450">
              <a:buFont typeface="Arial" pitchFamily="34" charset="0"/>
              <a:buChar char="•"/>
            </a:pPr>
            <a:r>
              <a:rPr lang="en-CA" sz="1200" kern="1200" dirty="0" smtClean="0">
                <a:solidFill>
                  <a:schemeClr val="tx1"/>
                </a:solidFill>
                <a:effectLst/>
                <a:latin typeface="+mn-lt"/>
                <a:ea typeface="+mn-ea"/>
                <a:cs typeface="+mn-cs"/>
              </a:rPr>
              <a:t>Prices for books sold through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are set too high, and royalties too low;</a:t>
            </a:r>
          </a:p>
          <a:p>
            <a:pPr marL="171450" lvl="0" indent="-171450">
              <a:buFont typeface="Arial" pitchFamily="34" charset="0"/>
              <a:buChar char="•"/>
            </a:pP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claims to respect copyrights do not always hold true when an author moves to another publishing company.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few reviewers with positive opinions had based their review on the services as listed on the </a:t>
            </a:r>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website, not on actual experience with the company.</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User reviews for Smashwords are largely positive.  Users are generally satisfied, but most provide no specific information on what aspects of the service they liked.  Common themes include:</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Good breadth of digital distribution;</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Improper or problematic formatting when converting to some digital formats;</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Slow customer support replies;</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Delays in the publishing process;</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Lack of statistical reports when the retail price of a book is set to $0.00;</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Some claims that sales are higher when dealing directly with vendors.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12</a:t>
            </a:fld>
            <a:endParaRPr lang="en-CA"/>
          </a:p>
        </p:txBody>
      </p:sp>
    </p:spTree>
    <p:extLst>
      <p:ext uri="{BB962C8B-B14F-4D97-AF65-F5344CB8AC3E}">
        <p14:creationId xmlns:p14="http://schemas.microsoft.com/office/powerpoint/2010/main" val="3498777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Of the three companies I analyzed – Lulu,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and Smashwords – the winner of my seal of approval and recommendation </a:t>
            </a:r>
            <a:r>
              <a:rPr lang="en-CA" sz="1200" b="1" kern="1200" dirty="0" smtClean="0">
                <a:solidFill>
                  <a:schemeClr val="tx1"/>
                </a:solidFill>
                <a:effectLst/>
                <a:latin typeface="+mn-lt"/>
                <a:ea typeface="+mn-ea"/>
                <a:cs typeface="+mn-cs"/>
              </a:rPr>
              <a:t>&lt;CLICK&gt; </a:t>
            </a:r>
            <a:r>
              <a:rPr lang="en-CA" sz="1200" kern="1200" dirty="0" smtClean="0">
                <a:solidFill>
                  <a:schemeClr val="tx1"/>
                </a:solidFill>
                <a:effectLst/>
                <a:latin typeface="+mn-lt"/>
                <a:ea typeface="+mn-ea"/>
                <a:cs typeface="+mn-cs"/>
              </a:rPr>
              <a:t>is Lulu.</a:t>
            </a:r>
            <a:r>
              <a:rPr lang="en-CA" sz="1200" b="1" kern="1200" dirty="0" smtClean="0">
                <a:solidFill>
                  <a:schemeClr val="tx1"/>
                </a:solidFill>
                <a:effectLst/>
                <a:latin typeface="+mn-lt"/>
                <a:ea typeface="+mn-ea"/>
                <a:cs typeface="+mn-cs"/>
              </a:rPr>
              <a:t> &lt;CLICK&gt;</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Lulu has a high number of positive user experiences reported online, and a well-designed and accessible knowledge base.  It offers a good range of free and paid services within your budget, and distributes to major retailers for free.  In addition, it offers you the highest degree of control, and the highest return on your investment.</a:t>
            </a:r>
            <a:r>
              <a:rPr lang="en-CA" sz="1200" b="1" kern="1200" dirty="0" smtClean="0">
                <a:solidFill>
                  <a:schemeClr val="tx1"/>
                </a:solidFill>
                <a:effectLst/>
                <a:latin typeface="+mn-lt"/>
                <a:ea typeface="+mn-ea"/>
                <a:cs typeface="+mn-cs"/>
              </a:rPr>
              <a:t> &lt;CLICK&gt;</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Smashwords is the second-most favourable option.  It has the broadest distribution for digital books; however, it offers lower royalties than Lulu, and despite the fact that its services are free, it is not necessarily the cheapest option.  Because </a:t>
            </a:r>
            <a:r>
              <a:rPr lang="en-CA" sz="1200" kern="1200" dirty="0" err="1" smtClean="0">
                <a:solidFill>
                  <a:schemeClr val="tx1"/>
                </a:solidFill>
                <a:effectLst/>
                <a:latin typeface="+mn-lt"/>
                <a:ea typeface="+mn-ea"/>
                <a:cs typeface="+mn-cs"/>
              </a:rPr>
              <a:t>Smashwords</a:t>
            </a:r>
            <a:r>
              <a:rPr lang="en-CA" sz="1200" kern="1200" dirty="0" smtClean="0">
                <a:solidFill>
                  <a:schemeClr val="tx1"/>
                </a:solidFill>
                <a:effectLst/>
                <a:latin typeface="+mn-lt"/>
                <a:ea typeface="+mn-ea"/>
                <a:cs typeface="+mn-cs"/>
              </a:rPr>
              <a:t> doesn’t offer </a:t>
            </a:r>
            <a:r>
              <a:rPr lang="en-CA" dirty="0" smtClean="0"/>
              <a:t>some of the most relevant services, </a:t>
            </a:r>
            <a:r>
              <a:rPr lang="en-CA" sz="1200" kern="1200" dirty="0" smtClean="0">
                <a:solidFill>
                  <a:schemeClr val="tx1"/>
                </a:solidFill>
                <a:effectLst/>
                <a:latin typeface="+mn-lt"/>
                <a:ea typeface="+mn-ea"/>
                <a:cs typeface="+mn-cs"/>
              </a:rPr>
              <a:t>you would have to manage a number of freelance service contracts separately, , and their lack of print-copy services are a concern, as it limits your potential audience to individuals with access to </a:t>
            </a:r>
            <a:r>
              <a:rPr lang="en-CA" sz="1200" kern="1200" dirty="0" err="1" smtClean="0">
                <a:solidFill>
                  <a:schemeClr val="tx1"/>
                </a:solidFill>
                <a:effectLst/>
                <a:latin typeface="+mn-lt"/>
                <a:ea typeface="+mn-ea"/>
                <a:cs typeface="+mn-cs"/>
              </a:rPr>
              <a:t>eReaders</a:t>
            </a:r>
            <a:r>
              <a:rPr lang="en-CA" sz="1200" kern="1200" dirty="0" smtClean="0">
                <a:solidFill>
                  <a:schemeClr val="tx1"/>
                </a:solidFill>
                <a:effectLst/>
                <a:latin typeface="+mn-lt"/>
                <a:ea typeface="+mn-ea"/>
                <a:cs typeface="+mn-cs"/>
              </a:rPr>
              <a:t>.</a:t>
            </a:r>
            <a:r>
              <a:rPr lang="en-CA" sz="1200" b="1" kern="1200" dirty="0" smtClean="0">
                <a:solidFill>
                  <a:schemeClr val="tx1"/>
                </a:solidFill>
                <a:effectLst/>
                <a:latin typeface="+mn-lt"/>
                <a:ea typeface="+mn-ea"/>
                <a:cs typeface="+mn-cs"/>
              </a:rPr>
              <a:t> &lt;CLICK&gt;</a:t>
            </a:r>
          </a:p>
          <a:p>
            <a:endParaRPr lang="en-CA" sz="1200" kern="1200" dirty="0" smtClean="0">
              <a:solidFill>
                <a:schemeClr val="tx1"/>
              </a:solidFill>
              <a:effectLst/>
              <a:latin typeface="+mn-lt"/>
              <a:ea typeface="+mn-ea"/>
              <a:cs typeface="+mn-cs"/>
            </a:endParaRPr>
          </a:p>
          <a:p>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is a high-risk investment, considering their low return on investment, lack of transparency regarding commission and manufacturing costs, lack of clarity concerning their service descriptions and packages, and the high number of serious concerns raised by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clients in online reviews.</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13</a:t>
            </a:fld>
            <a:endParaRPr lang="en-CA"/>
          </a:p>
        </p:txBody>
      </p:sp>
    </p:spTree>
    <p:extLst>
      <p:ext uri="{BB962C8B-B14F-4D97-AF65-F5344CB8AC3E}">
        <p14:creationId xmlns:p14="http://schemas.microsoft.com/office/powerpoint/2010/main" val="3802590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You will find the sources for my research outlined in the formal proposal – I have extra copies here in case you weren’t able to review it before tonight.</a:t>
            </a:r>
          </a:p>
          <a:p>
            <a:endParaRPr lang="en-US" dirty="0"/>
          </a:p>
          <a:p>
            <a:r>
              <a:rPr lang="en-US" sz="1200" kern="1200" dirty="0" smtClean="0">
                <a:solidFill>
                  <a:schemeClr val="tx1"/>
                </a:solidFill>
                <a:effectLst/>
                <a:latin typeface="+mn-lt"/>
                <a:ea typeface="+mn-ea"/>
                <a:cs typeface="+mn-cs"/>
              </a:rPr>
              <a:t>And I’m now happy to take any questions you may have that I haven’t already answered, or to discuss how my research might apply to your specific situation.</a:t>
            </a:r>
            <a:endParaRPr lang="en-CA" sz="1200" kern="1200" dirty="0" smtClean="0">
              <a:solidFill>
                <a:schemeClr val="tx1"/>
              </a:solidFill>
              <a:effectLst/>
              <a:latin typeface="+mn-lt"/>
              <a:ea typeface="+mn-ea"/>
              <a:cs typeface="+mn-cs"/>
            </a:endParaRPr>
          </a:p>
          <a:p>
            <a:endParaRPr lang="en-CA" sz="1200" b="1"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&lt;ONCE QUESTIONS ARE DONE&gt;</a:t>
            </a:r>
            <a:r>
              <a:rPr lang="en-US" sz="1200" kern="1200" dirty="0" smtClean="0">
                <a:solidFill>
                  <a:schemeClr val="tx1"/>
                </a:solidFill>
                <a:effectLst/>
                <a:latin typeface="+mn-lt"/>
                <a:ea typeface="+mn-ea"/>
                <a:cs typeface="+mn-cs"/>
              </a:rPr>
              <a:t>  Thank you for your time, and good luck with your novels!</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14</a:t>
            </a:fld>
            <a:endParaRPr lang="en-CA"/>
          </a:p>
        </p:txBody>
      </p:sp>
    </p:spTree>
    <p:extLst>
      <p:ext uri="{BB962C8B-B14F-4D97-AF65-F5344CB8AC3E}">
        <p14:creationId xmlns:p14="http://schemas.microsoft.com/office/powerpoint/2010/main" val="159128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Now, obviously the online fiction-writing community is not a monolith.  Most of you are sitting on a manuscript, or a partial-manuscript, or maybe just the idea of a manuscript, but I bet that aside from the fact that those manuscripts are all written with words, they don’t have much in common.  And I bet their authors are almost as varied.</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Having said that, in order to do the comparative analysis necessary to make a recommendation to you, I worked with your representatives to determine some basic, high-level assumptions about you and your book.  </a:t>
            </a:r>
            <a:r>
              <a:rPr lang="en-CA" dirty="0" smtClean="0"/>
              <a:t>Namely, that you:</a:t>
            </a:r>
            <a:r>
              <a:rPr lang="en-CA" sz="1200"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Are Canadian;</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Have an established web-presence and </a:t>
            </a:r>
            <a:r>
              <a:rPr lang="en-CA" sz="1200" kern="1200" dirty="0" err="1" smtClean="0">
                <a:solidFill>
                  <a:schemeClr val="tx1"/>
                </a:solidFill>
                <a:effectLst/>
                <a:latin typeface="+mn-lt"/>
                <a:ea typeface="+mn-ea"/>
                <a:cs typeface="+mn-cs"/>
              </a:rPr>
              <a:t>fanbase</a:t>
            </a:r>
            <a:r>
              <a:rPr lang="en-CA" sz="1200" kern="1200" dirty="0" smtClean="0">
                <a:solidFill>
                  <a:schemeClr val="tx1"/>
                </a:solidFill>
                <a:effectLst/>
                <a:latin typeface="+mn-lt"/>
                <a:ea typeface="+mn-ea"/>
                <a:cs typeface="+mn-cs"/>
              </a:rPr>
              <a:t> (i.e., that you’ve got a blog and a webpage (or maybe blogs and webpages), and that you’ve built up a following on those sites);</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Know how to leverage those sites for marketing purposes, and that you generally intend to market yourself;</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Have a manuscript that is a black-and-white fictional novel of approximately 100,000 words (which I used as the basis for the cost estimates);</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Already rejected the option of traditional publishing;</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Want to sell as many copies of that novel as possible, with the ultimate goal of becoming the next J.K. Rowling as close to overnight as is feasible;</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Are not made of money, and the $20,000 publishing packages are a little out of scope.  I’ve assumed a more reasonable budget of $5,000 for publishing services.</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I believe these assumptions hit some common high-level goals and drivers that will speak to most of you.  For those of you who don’t see yourself represented by these assumptions, don’t worry – I’m more than happy to talk about alternate scenarios after the presentation.</a:t>
            </a:r>
            <a:r>
              <a:rPr lang="en-CA" sz="1200" b="1" kern="1200" dirty="0" smtClean="0">
                <a:solidFill>
                  <a:schemeClr val="tx1"/>
                </a:solidFill>
                <a:effectLst/>
                <a:latin typeface="+mn-lt"/>
                <a:ea typeface="+mn-ea"/>
                <a:cs typeface="+mn-cs"/>
              </a:rPr>
              <a:t>  &lt;CLICK&gt;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48E39-EE4F-4247-B004-708ED92A7C32}" type="slidenum">
              <a:rPr lang="en-CA" smtClean="0"/>
              <a:t>2</a:t>
            </a:fld>
            <a:endParaRPr lang="en-CA"/>
          </a:p>
        </p:txBody>
      </p:sp>
    </p:spTree>
    <p:extLst>
      <p:ext uri="{BB962C8B-B14F-4D97-AF65-F5344CB8AC3E}">
        <p14:creationId xmlns:p14="http://schemas.microsoft.com/office/powerpoint/2010/main" val="2367890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So.  The three companies that I selected for my analysis are:</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Lulu – a popular self-publishing service with a mix of free and paid services;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 a paid-services-only self-publishing company owned by Authors Services Inc.;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Smashwords – a free self-publishing company focused on eBook publishing and distribution.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Of the dozens of self-publishing companies out there, these three won the lottery because they were referenced on multiple overview and recommendation sites, their services are focused on book publishing for </a:t>
            </a:r>
            <a:r>
              <a:rPr lang="en-US" sz="1200" i="1" kern="1200" dirty="0" smtClean="0">
                <a:solidFill>
                  <a:schemeClr val="tx1"/>
                </a:solidFill>
                <a:effectLst/>
                <a:latin typeface="+mn-lt"/>
                <a:ea typeface="+mn-ea"/>
                <a:cs typeface="+mn-cs"/>
              </a:rPr>
              <a:t>completed</a:t>
            </a:r>
            <a:r>
              <a:rPr lang="en-US" sz="1200" kern="1200" dirty="0" smtClean="0">
                <a:solidFill>
                  <a:schemeClr val="tx1"/>
                </a:solidFill>
                <a:effectLst/>
                <a:latin typeface="+mn-lt"/>
                <a:ea typeface="+mn-ea"/>
                <a:cs typeface="+mn-cs"/>
              </a:rPr>
              <a:t> manuscripts only,  and they have at least 5 years’ experience in the self-publishing market.</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To compare these companies, I looked at:</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Their service offerings, paying particular attention to the price, and to how relevant those services would be to you;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Their return on investment – specifically, the royalties they offer versus the commission they take, the control they give you over your book’s retail price, and how up front they are about these things;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CA" sz="1200" kern="1200" dirty="0" smtClean="0">
                <a:solidFill>
                  <a:schemeClr val="tx1"/>
                </a:solidFill>
                <a:effectLst/>
                <a:latin typeface="+mn-lt"/>
                <a:ea typeface="+mn-ea"/>
                <a:cs typeface="+mn-cs"/>
              </a:rPr>
              <a:t>And finally, I trudged through the muck of online review forums to see what users were saying about their experience publishing through each of these companies.  Because if companies were books, their websites would only be their cover, and you know what they say about books and covers.</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I weighed of all of these elements, and came to the following conclusion – </a:t>
            </a:r>
            <a:r>
              <a:rPr lang="en-CA" sz="1200" b="1" kern="1200" dirty="0" smtClean="0">
                <a:solidFill>
                  <a:schemeClr val="tx1"/>
                </a:solidFill>
                <a:effectLst/>
                <a:latin typeface="+mn-lt"/>
                <a:ea typeface="+mn-ea"/>
                <a:cs typeface="+mn-cs"/>
              </a:rPr>
              <a:t>&lt;CLICK&gt;</a:t>
            </a:r>
            <a:r>
              <a:rPr lang="en-CA" sz="1200" kern="1200" dirty="0" smtClean="0">
                <a:solidFill>
                  <a:schemeClr val="tx1"/>
                </a:solidFill>
                <a:effectLst/>
                <a:latin typeface="+mn-lt"/>
                <a:ea typeface="+mn-ea"/>
                <a:cs typeface="+mn-cs"/>
              </a:rPr>
              <a:t>SPOILER WARNING!  Close your eyes and plug your ears if you don’t want to know – </a:t>
            </a:r>
            <a:r>
              <a:rPr lang="en-CA" sz="1200" b="1" kern="1200" dirty="0" smtClean="0">
                <a:solidFill>
                  <a:schemeClr val="tx1"/>
                </a:solidFill>
                <a:effectLst/>
                <a:latin typeface="+mn-lt"/>
                <a:ea typeface="+mn-ea"/>
                <a:cs typeface="+mn-cs"/>
              </a:rPr>
              <a:t>&lt;CLICK&gt; </a:t>
            </a:r>
            <a:r>
              <a:rPr lang="en-CA" sz="1200" kern="1200" dirty="0" smtClean="0">
                <a:solidFill>
                  <a:schemeClr val="tx1"/>
                </a:solidFill>
                <a:effectLst/>
                <a:latin typeface="+mn-lt"/>
                <a:ea typeface="+mn-ea"/>
                <a:cs typeface="+mn-cs"/>
              </a:rPr>
              <a:t>Lulu is your best bet.</a:t>
            </a: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3</a:t>
            </a:fld>
            <a:endParaRPr lang="en-CA"/>
          </a:p>
        </p:txBody>
      </p:sp>
    </p:spTree>
    <p:extLst>
      <p:ext uri="{BB962C8B-B14F-4D97-AF65-F5344CB8AC3E}">
        <p14:creationId xmlns:p14="http://schemas.microsoft.com/office/powerpoint/2010/main" val="208732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So before we get into the nitty</a:t>
            </a:r>
            <a:r>
              <a:rPr lang="en-CA" dirty="0"/>
              <a:t>-</a:t>
            </a:r>
            <a:r>
              <a:rPr lang="en-CA" sz="1200" kern="1200" dirty="0" smtClean="0">
                <a:solidFill>
                  <a:schemeClr val="tx1"/>
                </a:solidFill>
                <a:effectLst/>
                <a:latin typeface="+mn-lt"/>
                <a:ea typeface="+mn-ea"/>
                <a:cs typeface="+mn-cs"/>
              </a:rPr>
              <a:t>gritty of the comparison, let’s talk a little bit about self-publishing to give you a bit of context.</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 key difference between traditional publishing and self-publishing is who owns the financial risk, and therefore controls the product.  With traditional publishing, the publishing house pays for everything required to take your book from manuscript to bestseller – they may even pay you an advance!  The trade off is that they also control everything about your book – from the cover art, to the paper it’s printed on.</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When you choose to self-publish, you are taking on the financial risk – to invest your own money into the publishing process in the hopes of recouping it through future sales.  And in doing so, you gain full control of your book.</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This is a very important point.  A lot of people think that once you choose a self-publishing company, you have to get all of your services from them.  But you are the one paying to publish it.  You do not, under any circumstances, have to outsource the entire publishing process to the same company.  You don’t have to outsource ANY of the process if you don’t want to. </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Having said that, I’m guessing most of the people in the room are not publishing industry experts, and it never hurts to have a bit of help. </a:t>
            </a:r>
            <a:r>
              <a:rPr lang="en-CA" sz="1200" b="1" kern="1200" dirty="0" smtClean="0">
                <a:solidFill>
                  <a:schemeClr val="tx1"/>
                </a:solidFill>
                <a:effectLst/>
                <a:latin typeface="+mn-lt"/>
                <a:ea typeface="+mn-ea"/>
                <a:cs typeface="+mn-cs"/>
              </a:rPr>
              <a:t>&lt;CLICK&gt;</a:t>
            </a:r>
            <a:r>
              <a:rPr lang="en-CA" sz="1200" kern="1200" dirty="0" smtClean="0">
                <a:solidFill>
                  <a:schemeClr val="tx1"/>
                </a:solidFill>
                <a:effectLst/>
                <a:latin typeface="+mn-lt"/>
                <a:ea typeface="+mn-ea"/>
                <a:cs typeface="+mn-cs"/>
              </a:rPr>
              <a:t> Self-publishing companies offer access to publishing expertise you may not have, and can provide significant benefits to both you and your future book sales.</a:t>
            </a:r>
            <a:r>
              <a:rPr lang="en-CA" sz="1200" b="1" kern="1200" dirty="0" smtClean="0">
                <a:solidFill>
                  <a:schemeClr val="tx1"/>
                </a:solidFill>
                <a:effectLst/>
                <a:latin typeface="+mn-lt"/>
                <a:ea typeface="+mn-ea"/>
                <a:cs typeface="+mn-cs"/>
              </a:rPr>
              <a:t> &lt;CLICK&gt;</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They key is to use their services to offset and complement your own strengths and expertise.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48E39-EE4F-4247-B004-708ED92A7C32}" type="slidenum">
              <a:rPr lang="en-CA" smtClean="0"/>
              <a:t>4</a:t>
            </a:fld>
            <a:endParaRPr lang="en-CA"/>
          </a:p>
        </p:txBody>
      </p:sp>
    </p:spTree>
    <p:extLst>
      <p:ext uri="{BB962C8B-B14F-4D97-AF65-F5344CB8AC3E}">
        <p14:creationId xmlns:p14="http://schemas.microsoft.com/office/powerpoint/2010/main" val="156644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the details vary from company to company, self-publishing services generally fall into three main categories:</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Production</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Distribution</a:t>
            </a:r>
            <a:endParaRPr lang="en-CA"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Marketing</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Production services relate to the conversion of your writing into a format that is sellable.  This includes editing services, cover design, page formatting, printing copies, and so on.  Most companies offer the basic production services for free (such as converting your book to the required electronic format for digital sale), and offer upgrades for a price (such as cover design services).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Distribution services relate to getting the final copy of your book onto physical and/or electronic shelves where customers can purchase it.  This includes national or international distribution, and electronic and brick and mortar bookstores.  Most companies will distribute your book via their website for free; however, expanding your distribution to other online stores (such as Amazon.com) and/or to physical bookstores costs more.</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Marketing services relate to the promotion of your book.  This includes official websites, book trailers, press releases, promotional materials, and so on.  Marketing services are typically very expensive, and almost never free.</a:t>
            </a:r>
            <a:r>
              <a:rPr lang="en-US"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CA" dirty="0" smtClean="0"/>
          </a:p>
          <a:p>
            <a:r>
              <a:rPr lang="en-US" sz="1200" kern="1200" dirty="0" smtClean="0">
                <a:solidFill>
                  <a:schemeClr val="tx1"/>
                </a:solidFill>
                <a:effectLst/>
                <a:latin typeface="+mn-lt"/>
                <a:ea typeface="+mn-ea"/>
                <a:cs typeface="+mn-cs"/>
              </a:rPr>
              <a:t>Based on the assumptions I outlined earlier, I prioritized the services offered by these companies in the following order, from highest to lowest:</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Distribution is the number one priority because it is the hardest thing to accomplish on your own.  You could format, print and market your own book, but if you cannot get it into th</a:t>
            </a:r>
            <a:r>
              <a:rPr lang="en-US" dirty="0" smtClean="0"/>
              <a:t>e </a:t>
            </a:r>
            <a:r>
              <a:rPr lang="en-US" sz="1200" kern="1200" dirty="0" smtClean="0">
                <a:solidFill>
                  <a:schemeClr val="tx1"/>
                </a:solidFill>
                <a:effectLst/>
                <a:latin typeface="+mn-lt"/>
                <a:ea typeface="+mn-ea"/>
                <a:cs typeface="+mn-cs"/>
              </a:rPr>
              <a:t>stores, you will not be able to sell them.  Bookstores prefer to deal with known agents.  The odds of a bookstore including your book in their catalogue are better if you use a self-publishing company.</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pPr marL="228600" indent="-228600">
              <a:buFont typeface="+mj-lt"/>
              <a:buAutoNum type="arabicPeriod"/>
            </a:pPr>
            <a:endParaRPr lang="en-CA"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Production is the second priority, because ensuring that your book looks professional is one of the most important elements in terms of making a sale, and convincing a bookstore to carry your novel.  Within the suite of production services available, I have placed a high priority on editing services.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pPr marL="228600" indent="-228600">
              <a:buFont typeface="+mj-lt"/>
              <a:buAutoNum type="arabicPeriod"/>
            </a:pPr>
            <a:endParaRPr lang="en-CA" sz="1200" kern="1200" dirty="0" smtClean="0">
              <a:solidFill>
                <a:schemeClr val="tx1"/>
              </a:solidFill>
              <a:effectLst/>
              <a:latin typeface="+mn-lt"/>
              <a:ea typeface="+mn-ea"/>
              <a:cs typeface="+mn-cs"/>
            </a:endParaRPr>
          </a:p>
          <a:p>
            <a:pPr marL="228600" indent="-228600">
              <a:buFont typeface="+mj-lt"/>
              <a:buAutoNum type="arabicPeriod"/>
            </a:pPr>
            <a:r>
              <a:rPr lang="en-US" dirty="0" smtClean="0"/>
              <a:t>Marketing is the lowest priority for two reasons:</a:t>
            </a:r>
          </a:p>
          <a:p>
            <a:pPr marL="685800" lvl="1" indent="-228600">
              <a:buFont typeface="Arial" pitchFamily="34" charset="0"/>
              <a:buChar char="•"/>
            </a:pPr>
            <a:r>
              <a:rPr lang="en-US" dirty="0" smtClean="0"/>
              <a:t>One, the costs of these kinds of services are generally prohibitively expensive and typically well outside the $5000 budget established for this recommendation.  Additionally, the return on investment is not always clear.  Common sales pitches, such as “guaranteed placement on YouTube” for book trailers, are questionable at best (anyone who knows how to upload a video has guaranteed placement on YouTube).</a:t>
            </a:r>
          </a:p>
          <a:p>
            <a:pPr marL="685800" lvl="1" indent="-228600">
              <a:buFont typeface="Arial" pitchFamily="34" charset="0"/>
              <a:buChar char="•"/>
            </a:pPr>
            <a:r>
              <a:rPr lang="en-US" dirty="0" smtClean="0"/>
              <a:t>Two, you already have an established web-presence and fan-base and an understanding of how to use social networks for marketing.  Many of the services offered for a fee – for example, creating a website or blog – are either redundant (in that you have already established these for yourself) or something you could easily create on your own for minimal cost.  Additionally, the primary aim of these services is to build an audience for your work that you have already established. </a:t>
            </a:r>
            <a:endParaRPr lang="en-CA" dirty="0" smtClean="0"/>
          </a:p>
          <a:p>
            <a:endParaRPr lang="en-US" dirty="0" smtClean="0"/>
          </a:p>
          <a:p>
            <a:r>
              <a:rPr lang="en-US" dirty="0" smtClean="0"/>
              <a:t>I did consider all of the services offered by each website in my research, but I’ve limited this presentation to those that are most relevant to you.  If they were outside the budget, redundant, or not applicable (such as hardcover copies), I didn’t include them here. </a:t>
            </a:r>
            <a:r>
              <a:rPr lang="en-CA" b="1" dirty="0" smtClean="0"/>
              <a:t>&lt;CLICK&gt;</a:t>
            </a:r>
            <a:endParaRPr lang="en-CA" dirty="0" smtClean="0"/>
          </a:p>
          <a:p>
            <a:endParaRPr lang="en-CA" dirty="0" smtClean="0"/>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5</a:t>
            </a:fld>
            <a:endParaRPr lang="en-CA"/>
          </a:p>
        </p:txBody>
      </p:sp>
    </p:spTree>
    <p:extLst>
      <p:ext uri="{BB962C8B-B14F-4D97-AF65-F5344CB8AC3E}">
        <p14:creationId xmlns:p14="http://schemas.microsoft.com/office/powerpoint/2010/main" val="2840295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following tables outline the recommended services for your book and budget from each company.</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is Lulu.  Lulu offers their basic publishing services for free – things like ISBN registration, conversion to </a:t>
            </a:r>
            <a:r>
              <a:rPr lang="en-US" sz="1200" kern="1200" dirty="0" err="1" smtClean="0">
                <a:solidFill>
                  <a:schemeClr val="tx1"/>
                </a:solidFill>
                <a:effectLst/>
                <a:latin typeface="+mn-lt"/>
                <a:ea typeface="+mn-ea"/>
                <a:cs typeface="+mn-cs"/>
              </a:rPr>
              <a:t>ePub</a:t>
            </a:r>
            <a:r>
              <a:rPr lang="en-US" sz="1200" kern="1200" dirty="0" smtClean="0">
                <a:solidFill>
                  <a:schemeClr val="tx1"/>
                </a:solidFill>
                <a:effectLst/>
                <a:latin typeface="+mn-lt"/>
                <a:ea typeface="+mn-ea"/>
                <a:cs typeface="+mn-cs"/>
              </a:rPr>
              <a:t> format for eBooks, and a variety of binding and paper options for print books.</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Notably, for no additional cost, Lulu will also distribute books (both print and digital) that meet certain formatting criteria on the Lulu Marketplace, Amazon.com, the Apple </a:t>
            </a:r>
            <a:r>
              <a:rPr lang="en-US" sz="1200" kern="1200" dirty="0" err="1" smtClean="0">
                <a:solidFill>
                  <a:schemeClr val="tx1"/>
                </a:solidFill>
                <a:effectLst/>
                <a:latin typeface="+mn-lt"/>
                <a:ea typeface="+mn-ea"/>
                <a:cs typeface="+mn-cs"/>
              </a:rPr>
              <a:t>iBookstore</a:t>
            </a:r>
            <a:r>
              <a:rPr lang="en-US" sz="1200" kern="1200" dirty="0" smtClean="0">
                <a:solidFill>
                  <a:schemeClr val="tx1"/>
                </a:solidFill>
                <a:effectLst/>
                <a:latin typeface="+mn-lt"/>
                <a:ea typeface="+mn-ea"/>
                <a:cs typeface="+mn-cs"/>
              </a:rPr>
              <a:t> and BarnesandNoble.com.</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Lulu also offers a variety of paid services.  The most relevant to your needs are cover design services, editing services, digital publishing help, inclusion in the Ingram catalogue, and book fairs.</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$300 left over could be used to copyright your book in relevant countries.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6</a:t>
            </a:fld>
            <a:endParaRPr lang="en-CA"/>
          </a:p>
        </p:txBody>
      </p:sp>
    </p:spTree>
    <p:extLst>
      <p:ext uri="{BB962C8B-B14F-4D97-AF65-F5344CB8AC3E}">
        <p14:creationId xmlns:p14="http://schemas.microsoft.com/office/powerpoint/2010/main" val="3769970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Unlike Lulu and Smashwords, </a:t>
            </a:r>
            <a:r>
              <a:rPr lang="en-CA" sz="1200" kern="1200" dirty="0" err="1" smtClean="0">
                <a:solidFill>
                  <a:schemeClr val="tx1"/>
                </a:solidFill>
                <a:effectLst/>
                <a:latin typeface="+mn-lt"/>
                <a:ea typeface="+mn-ea"/>
                <a:cs typeface="+mn-cs"/>
              </a:rPr>
              <a:t>Xlibris</a:t>
            </a:r>
            <a:r>
              <a:rPr lang="en-CA" sz="1200" kern="1200" dirty="0" smtClean="0">
                <a:solidFill>
                  <a:schemeClr val="tx1"/>
                </a:solidFill>
                <a:effectLst/>
                <a:latin typeface="+mn-lt"/>
                <a:ea typeface="+mn-ea"/>
                <a:cs typeface="+mn-cs"/>
              </a:rPr>
              <a:t> groups their basic services into several different packages with varying prices (none free).  You can’t pick and choose individual basic services.</a:t>
            </a:r>
          </a:p>
          <a:p>
            <a:endParaRPr lang="en-CA"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Xlibris</a:t>
            </a:r>
            <a:r>
              <a:rPr lang="en-US" sz="1200" kern="1200" dirty="0" smtClean="0">
                <a:solidFill>
                  <a:schemeClr val="tx1"/>
                </a:solidFill>
                <a:effectLst/>
                <a:latin typeface="+mn-lt"/>
                <a:ea typeface="+mn-ea"/>
                <a:cs typeface="+mn-cs"/>
              </a:rPr>
              <a:t> does, however, offer “add-on” services for a fee to supplement the basic package required to publish through their company.  These can be individually purchased.  The add-ons most relevant to your needs are cover design services, editing services, distribution related services, book fairs, and promotional materials.</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Many of the add-ons have tiered levels of service (e.g., basic cover design or advanced cover design); however, the website doesn’t offer a clear delineation of the differences between them.  For budget reasons, I’ve recommended the least expensive tier in these cases.</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7</a:t>
            </a:fld>
            <a:endParaRPr lang="en-CA"/>
          </a:p>
        </p:txBody>
      </p:sp>
    </p:spTree>
    <p:extLst>
      <p:ext uri="{BB962C8B-B14F-4D97-AF65-F5344CB8AC3E}">
        <p14:creationId xmlns:p14="http://schemas.microsoft.com/office/powerpoint/2010/main" val="2250554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Smashwords offers all of its services for free, and does not offer any add-on services.  Their services include conversion of your book to sellable digital formats, and distributing copies to electronic stores.  The only marketing services available are your author and book pages on the Smashwords website and discount coupons for your book that you can give to potential reviewers.</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Although publishing on Smashwords is free, it unfortunately doesn’t actually make the process any cheaper.  You will still have to spend your budget procuring freelance services they </a:t>
            </a:r>
            <a:r>
              <a:rPr lang="en-US" dirty="0"/>
              <a:t> </a:t>
            </a:r>
            <a:r>
              <a:rPr lang="en-US" dirty="0" smtClean="0"/>
              <a:t>don’t</a:t>
            </a:r>
            <a:r>
              <a:rPr lang="en-US" sz="1200" kern="1200" dirty="0" smtClean="0">
                <a:solidFill>
                  <a:schemeClr val="tx1"/>
                </a:solidFill>
                <a:effectLst/>
                <a:latin typeface="+mn-lt"/>
                <a:ea typeface="+mn-ea"/>
                <a:cs typeface="+mn-cs"/>
              </a:rPr>
              <a:t> provide (e.g., editing).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Additionally, Smashwords does not provide any publishing services for print books.  If you wish to sell print copies of your book, you will need to use a separate service to design, print and/or distribute them.</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48E39-EE4F-4247-B004-708ED92A7C32}" type="slidenum">
              <a:rPr lang="en-CA" smtClean="0"/>
              <a:t>8</a:t>
            </a:fld>
            <a:endParaRPr lang="en-CA"/>
          </a:p>
        </p:txBody>
      </p:sp>
    </p:spTree>
    <p:extLst>
      <p:ext uri="{BB962C8B-B14F-4D97-AF65-F5344CB8AC3E}">
        <p14:creationId xmlns:p14="http://schemas.microsoft.com/office/powerpoint/2010/main" val="4077097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addition to consideration of the services provided, this proposal considers your return on investment when choosing a service provider.  </a:t>
            </a:r>
            <a:r>
              <a:rPr lang="en-US" sz="1200" b="1" kern="1200" dirty="0" smtClean="0">
                <a:solidFill>
                  <a:schemeClr val="tx1"/>
                </a:solidFill>
                <a:effectLst/>
                <a:latin typeface="+mn-lt"/>
                <a:ea typeface="+mn-ea"/>
                <a:cs typeface="+mn-cs"/>
              </a:rPr>
              <a:t>&lt;CLICK&gt;</a:t>
            </a:r>
          </a:p>
          <a:p>
            <a:endParaRPr lang="en-US" dirty="0"/>
          </a:p>
          <a:p>
            <a:r>
              <a:rPr lang="en-US" sz="1200" kern="1200" dirty="0" smtClean="0">
                <a:solidFill>
                  <a:schemeClr val="tx1"/>
                </a:solidFill>
                <a:effectLst/>
                <a:latin typeface="+mn-lt"/>
                <a:ea typeface="+mn-ea"/>
                <a:cs typeface="+mn-cs"/>
              </a:rPr>
              <a:t>This includes what percentage of the profits (royalties) are allotted to you as the author,</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r>
              <a:rPr lang="en-CA"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whether or not you are able to set your own price for your book, </a:t>
            </a:r>
            <a:r>
              <a:rPr lang="en-CA" sz="1200" b="1" kern="1200" dirty="0" smtClean="0">
                <a:solidFill>
                  <a:schemeClr val="tx1"/>
                </a:solidFill>
                <a:effectLst/>
                <a:latin typeface="+mn-lt"/>
                <a:ea typeface="+mn-ea"/>
                <a:cs typeface="+mn-cs"/>
              </a:rPr>
              <a:t>&lt;CLICK&gt;</a:t>
            </a:r>
            <a:r>
              <a:rPr lang="en-US" sz="1200" kern="1200" dirty="0" smtClean="0">
                <a:solidFill>
                  <a:schemeClr val="tx1"/>
                </a:solidFill>
                <a:effectLst/>
                <a:latin typeface="+mn-lt"/>
                <a:ea typeface="+mn-ea"/>
                <a:cs typeface="+mn-cs"/>
              </a:rPr>
              <a:t>and how upfront the company is about their commission.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didn’t factor in payment schedules (as in, whether you get your </a:t>
            </a:r>
            <a:r>
              <a:rPr lang="en-US" sz="1200" kern="1200" dirty="0" err="1" smtClean="0">
                <a:solidFill>
                  <a:schemeClr val="tx1"/>
                </a:solidFill>
                <a:effectLst/>
                <a:latin typeface="+mn-lt"/>
                <a:ea typeface="+mn-ea"/>
                <a:cs typeface="+mn-cs"/>
              </a:rPr>
              <a:t>cheque</a:t>
            </a:r>
            <a:r>
              <a:rPr lang="en-US" sz="1200" kern="1200" dirty="0" smtClean="0">
                <a:solidFill>
                  <a:schemeClr val="tx1"/>
                </a:solidFill>
                <a:effectLst/>
                <a:latin typeface="+mn-lt"/>
                <a:ea typeface="+mn-ea"/>
                <a:cs typeface="+mn-cs"/>
              </a:rPr>
              <a:t> monthly or quarterly) because that’s going to be much more variable than my handful of assumptions can predict.</a:t>
            </a:r>
            <a:r>
              <a:rPr lang="en-US" sz="1200" b="1" kern="1200" dirty="0" smtClean="0">
                <a:solidFill>
                  <a:schemeClr val="tx1"/>
                </a:solidFill>
                <a:effectLst/>
                <a:latin typeface="+mn-lt"/>
                <a:ea typeface="+mn-ea"/>
                <a:cs typeface="+mn-cs"/>
              </a:rPr>
              <a:t> </a:t>
            </a:r>
            <a:r>
              <a:rPr lang="en-CA" sz="1200" b="1" kern="1200" dirty="0" smtClean="0">
                <a:solidFill>
                  <a:schemeClr val="tx1"/>
                </a:solidFill>
                <a:effectLst/>
                <a:latin typeface="+mn-lt"/>
                <a:ea typeface="+mn-ea"/>
                <a:cs typeface="+mn-cs"/>
              </a:rPr>
              <a:t>&lt;CLICK&gt;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00D48E39-EE4F-4247-B004-708ED92A7C32}" type="slidenum">
              <a:rPr lang="en-CA" smtClean="0"/>
              <a:t>9</a:t>
            </a:fld>
            <a:endParaRPr lang="en-CA"/>
          </a:p>
        </p:txBody>
      </p:sp>
    </p:spTree>
    <p:extLst>
      <p:ext uri="{BB962C8B-B14F-4D97-AF65-F5344CB8AC3E}">
        <p14:creationId xmlns:p14="http://schemas.microsoft.com/office/powerpoint/2010/main" val="3426862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E4F24E1-8D5A-4314-A9EB-83A6A33C7C58}" type="datetimeFigureOut">
              <a:rPr lang="en-CA" smtClean="0"/>
              <a:t>27/09/2013</a:t>
            </a:fld>
            <a:endParaRPr lang="en-C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C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D47084F-774D-466F-B22B-D17484D0DD63}" type="slidenum">
              <a:rPr lang="en-CA" smtClean="0"/>
              <a:t>‹#›</a:t>
            </a:fld>
            <a:endParaRPr lang="en-C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F24E1-8D5A-4314-A9EB-83A6A33C7C58}" type="datetimeFigureOut">
              <a:rPr lang="en-CA" smtClean="0"/>
              <a:t>27/09/2013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D47084F-774D-466F-B22B-D17484D0DD63}" type="slidenum">
              <a:rPr lang="en-CA" smtClean="0"/>
              <a:t>‹#›</a:t>
            </a:fld>
            <a:endParaRPr lang="en-C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F24E1-8D5A-4314-A9EB-83A6A33C7C58}" type="datetimeFigureOut">
              <a:rPr lang="en-CA" smtClean="0"/>
              <a:t>27/09/2013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D47084F-774D-466F-B22B-D17484D0DD63}" type="slidenum">
              <a:rPr lang="en-CA" smtClean="0"/>
              <a:t>‹#›</a:t>
            </a:fld>
            <a:endParaRPr lang="en-C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F24E1-8D5A-4314-A9EB-83A6A33C7C58}" type="datetimeFigureOut">
              <a:rPr lang="en-CA" smtClean="0"/>
              <a:t>27/09/2013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D47084F-774D-466F-B22B-D17484D0DD63}" type="slidenum">
              <a:rPr lang="en-CA" smtClean="0"/>
              <a:t>‹#›</a:t>
            </a:fld>
            <a:endParaRPr lang="en-CA"/>
          </a:p>
        </p:txBody>
      </p:sp>
      <p:sp>
        <p:nvSpPr>
          <p:cNvPr id="11" name="Title 10"/>
          <p:cNvSpPr>
            <a:spLocks noGrp="1"/>
          </p:cNvSpPr>
          <p:nvPr>
            <p:ph type="title"/>
          </p:nvPr>
        </p:nvSpPr>
        <p:spPr/>
        <p:txBody>
          <a:bodyPr/>
          <a:lstStyle/>
          <a:p>
            <a:r>
              <a:rPr lang="en-US" dirty="0" smtClean="0"/>
              <a:t>Click to edit Master title style</a:t>
            </a:r>
            <a:endParaRPr lang="en-US" dirty="0"/>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4F24E1-8D5A-4314-A9EB-83A6A33C7C58}" type="datetimeFigureOut">
              <a:rPr lang="en-CA" smtClean="0"/>
              <a:t>27/09/2013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D47084F-774D-466F-B22B-D17484D0DD63}"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E4F24E1-8D5A-4314-A9EB-83A6A33C7C58}" type="datetimeFigureOut">
              <a:rPr lang="en-CA" smtClean="0"/>
              <a:t>27/09/2013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D47084F-774D-466F-B22B-D17484D0DD63}" type="slidenum">
              <a:rPr lang="en-CA" smtClean="0"/>
              <a:t>‹#›</a:t>
            </a:fld>
            <a:endParaRPr lang="en-C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4F24E1-8D5A-4314-A9EB-83A6A33C7C58}" type="datetimeFigureOut">
              <a:rPr lang="en-CA" smtClean="0"/>
              <a:t>27/09/2013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D47084F-774D-466F-B22B-D17484D0DD63}" type="slidenum">
              <a:rPr lang="en-CA" smtClean="0"/>
              <a:t>‹#›</a:t>
            </a:fld>
            <a:endParaRPr lang="en-C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4F24E1-8D5A-4314-A9EB-83A6A33C7C58}" type="datetimeFigureOut">
              <a:rPr lang="en-CA" smtClean="0"/>
              <a:t>27/09/2013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D47084F-774D-466F-B22B-D17484D0DD63}" type="slidenum">
              <a:rPr lang="en-CA" smtClean="0"/>
              <a:t>‹#›</a:t>
            </a:fld>
            <a:endParaRPr lang="en-C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F24E1-8D5A-4314-A9EB-83A6A33C7C58}" type="datetimeFigureOut">
              <a:rPr lang="en-CA" smtClean="0"/>
              <a:t>27/09/2013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D47084F-774D-466F-B22B-D17484D0DD63}"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F24E1-8D5A-4314-A9EB-83A6A33C7C58}" type="datetimeFigureOut">
              <a:rPr lang="en-CA" smtClean="0"/>
              <a:t>27/09/2013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D47084F-774D-466F-B22B-D17484D0DD63}"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F24E1-8D5A-4314-A9EB-83A6A33C7C58}" type="datetimeFigureOut">
              <a:rPr lang="en-CA" smtClean="0"/>
              <a:t>27/09/2013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D47084F-774D-466F-B22B-D17484D0DD63}"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E4F24E1-8D5A-4314-A9EB-83A6A33C7C58}" type="datetimeFigureOut">
              <a:rPr lang="en-CA" smtClean="0"/>
              <a:t>27/09/2013</a:t>
            </a:fld>
            <a:endParaRPr lang="en-C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C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D47084F-774D-466F-B22B-D17484D0DD63}"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oleObject" Target="../embeddings/oleObject1.bin"/><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Word_Document2.docx"/><Relationship Id="rId5" Type="http://schemas.openxmlformats.org/officeDocument/2006/relationships/oleObject" Target="../embeddings/oleObject2.bin"/><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package" Target="../embeddings/Microsoft_Word_Document3.docx"/><Relationship Id="rId5" Type="http://schemas.openxmlformats.org/officeDocument/2006/relationships/oleObject" Target="../embeddings/oleObject3.bin"/><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Self-publishing for the online fiction-writing community</a:t>
            </a:r>
            <a:endParaRPr lang="en-CA" dirty="0"/>
          </a:p>
        </p:txBody>
      </p:sp>
      <p:sp>
        <p:nvSpPr>
          <p:cNvPr id="3" name="Subtitle 2"/>
          <p:cNvSpPr>
            <a:spLocks noGrp="1"/>
          </p:cNvSpPr>
          <p:nvPr>
            <p:ph type="subTitle" idx="1"/>
          </p:nvPr>
        </p:nvSpPr>
        <p:spPr/>
        <p:txBody>
          <a:bodyPr>
            <a:normAutofit lnSpcReduction="10000"/>
          </a:bodyPr>
          <a:lstStyle/>
          <a:p>
            <a:r>
              <a:rPr lang="en-CA" dirty="0" smtClean="0"/>
              <a:t>A comparative analysis and proposal</a:t>
            </a:r>
          </a:p>
          <a:p>
            <a:endParaRPr lang="en-CA" dirty="0"/>
          </a:p>
          <a:p>
            <a:r>
              <a:rPr lang="en-CA" dirty="0" smtClean="0"/>
              <a:t>Prepared by: Autumn Rose White</a:t>
            </a:r>
          </a:p>
          <a:p>
            <a:r>
              <a:rPr lang="en-CA" dirty="0" smtClean="0"/>
              <a:t>TWR 2000</a:t>
            </a:r>
            <a:endParaRPr lang="en-CA" dirty="0"/>
          </a:p>
        </p:txBody>
      </p:sp>
    </p:spTree>
    <p:extLst>
      <p:ext uri="{BB962C8B-B14F-4D97-AF65-F5344CB8AC3E}">
        <p14:creationId xmlns:p14="http://schemas.microsoft.com/office/powerpoint/2010/main" val="1163460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91536" y="2060848"/>
            <a:ext cx="5744960" cy="1396677"/>
          </a:xfrm>
        </p:spPr>
        <p:txBody>
          <a:bodyPr>
            <a:noAutofit/>
          </a:bodyPr>
          <a:lstStyle/>
          <a:p>
            <a:r>
              <a:rPr lang="en-US" sz="1800" dirty="0" smtClean="0"/>
              <a:t>Full </a:t>
            </a:r>
            <a:r>
              <a:rPr lang="en-US" sz="1800" dirty="0"/>
              <a:t>control over </a:t>
            </a:r>
            <a:r>
              <a:rPr lang="en-US" sz="1800" dirty="0" smtClean="0"/>
              <a:t>price</a:t>
            </a:r>
          </a:p>
          <a:p>
            <a:r>
              <a:rPr lang="en-US" sz="1800" dirty="0" smtClean="0"/>
              <a:t>Transparent breakdowns of profit</a:t>
            </a:r>
          </a:p>
          <a:p>
            <a:r>
              <a:rPr lang="en-US" sz="1800" dirty="0" smtClean="0"/>
              <a:t>Commission: 20</a:t>
            </a:r>
            <a:r>
              <a:rPr lang="en-US" sz="1800" dirty="0"/>
              <a:t>% </a:t>
            </a:r>
            <a:r>
              <a:rPr lang="en-US" sz="1800" dirty="0" smtClean="0"/>
              <a:t>(print) / 10% (digital) of profit </a:t>
            </a:r>
          </a:p>
          <a:p>
            <a:r>
              <a:rPr lang="en-US" sz="1800" dirty="0" smtClean="0"/>
              <a:t>Royalty: 80% (print) / 90% (digital) of profit</a:t>
            </a:r>
            <a:endParaRPr lang="en-CA" sz="1800" dirty="0"/>
          </a:p>
        </p:txBody>
      </p:sp>
      <p:sp>
        <p:nvSpPr>
          <p:cNvPr id="3" name="Title 2"/>
          <p:cNvSpPr>
            <a:spLocks noGrp="1"/>
          </p:cNvSpPr>
          <p:nvPr>
            <p:ph type="title"/>
          </p:nvPr>
        </p:nvSpPr>
        <p:spPr>
          <a:xfrm>
            <a:off x="688490" y="404664"/>
            <a:ext cx="7756263" cy="1054250"/>
          </a:xfrm>
        </p:spPr>
        <p:txBody>
          <a:bodyPr/>
          <a:lstStyle/>
          <a:p>
            <a:r>
              <a:rPr lang="en-CA" dirty="0" smtClean="0"/>
              <a:t>Return on investment comparison</a:t>
            </a:r>
            <a:endParaRPr lang="en-CA" dirty="0"/>
          </a:p>
        </p:txBody>
      </p:sp>
      <p:sp>
        <p:nvSpPr>
          <p:cNvPr id="4" name="Content Placeholder 1"/>
          <p:cNvSpPr txBox="1">
            <a:spLocks/>
          </p:cNvSpPr>
          <p:nvPr/>
        </p:nvSpPr>
        <p:spPr>
          <a:xfrm>
            <a:off x="3347864" y="3688507"/>
            <a:ext cx="5832648" cy="1396677"/>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r>
              <a:rPr lang="en-US" sz="1800" dirty="0" smtClean="0"/>
              <a:t>No control over price without add-on service ($249)</a:t>
            </a:r>
          </a:p>
          <a:p>
            <a:r>
              <a:rPr lang="en-US" sz="1800" dirty="0" smtClean="0"/>
              <a:t>No breakdown of profit provided</a:t>
            </a:r>
          </a:p>
          <a:p>
            <a:r>
              <a:rPr lang="en-US" sz="1800" dirty="0" smtClean="0"/>
              <a:t>Commission: Not specified</a:t>
            </a:r>
          </a:p>
          <a:p>
            <a:r>
              <a:rPr lang="en-US" sz="1800" dirty="0" smtClean="0"/>
              <a:t>Royalty: 25% of retail (increases to 100% of profit with add-on ($1,599))</a:t>
            </a:r>
            <a:endParaRPr lang="en-CA" sz="1800" dirty="0"/>
          </a:p>
        </p:txBody>
      </p:sp>
      <p:sp>
        <p:nvSpPr>
          <p:cNvPr id="5" name="Content Placeholder 1"/>
          <p:cNvSpPr txBox="1">
            <a:spLocks/>
          </p:cNvSpPr>
          <p:nvPr/>
        </p:nvSpPr>
        <p:spPr>
          <a:xfrm>
            <a:off x="3347864" y="5488707"/>
            <a:ext cx="5832648" cy="1396677"/>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r>
              <a:rPr lang="en-US" sz="1800" dirty="0"/>
              <a:t>Full control over price</a:t>
            </a:r>
          </a:p>
          <a:p>
            <a:r>
              <a:rPr lang="en-US" sz="1800" dirty="0"/>
              <a:t>Transparent breakdowns of profit</a:t>
            </a:r>
          </a:p>
          <a:p>
            <a:r>
              <a:rPr lang="en-US" sz="1800" dirty="0"/>
              <a:t>Commission: </a:t>
            </a:r>
            <a:r>
              <a:rPr lang="en-US" sz="1800" dirty="0" smtClean="0"/>
              <a:t>15% (</a:t>
            </a:r>
            <a:r>
              <a:rPr lang="en-US" sz="1800" dirty="0"/>
              <a:t>digital) of profit </a:t>
            </a:r>
          </a:p>
          <a:p>
            <a:r>
              <a:rPr lang="en-US" sz="1800" dirty="0"/>
              <a:t>Royalty: </a:t>
            </a:r>
            <a:r>
              <a:rPr lang="en-US" sz="1800" dirty="0" smtClean="0"/>
              <a:t>85% (</a:t>
            </a:r>
            <a:r>
              <a:rPr lang="en-US" sz="1800" dirty="0"/>
              <a:t>digital) of profit</a:t>
            </a:r>
            <a:endParaRPr lang="en-CA" sz="1800" dirty="0"/>
          </a:p>
        </p:txBody>
      </p:sp>
      <p:pic>
        <p:nvPicPr>
          <p:cNvPr id="6" name="Picture 4" descr="Xlibris Corporation - A Print-On-Demand, Self-Publishing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13" y="3833985"/>
            <a:ext cx="1956879" cy="110718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mashwor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5733256"/>
            <a:ext cx="3224239" cy="8640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Lulu.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4991" y="2231047"/>
            <a:ext cx="1656184" cy="1053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0368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5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500"/>
                                        <p:tgtEl>
                                          <p:spTgt spid="2">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699247" y="2248347"/>
            <a:ext cx="7745505" cy="1756717"/>
          </a:xfrm>
        </p:spPr>
        <p:txBody>
          <a:bodyPr>
            <a:normAutofit/>
          </a:bodyPr>
          <a:lstStyle/>
          <a:p>
            <a:r>
              <a:rPr lang="en-US" sz="2200" dirty="0" smtClean="0"/>
              <a:t>Black </a:t>
            </a:r>
            <a:r>
              <a:rPr lang="en-US" sz="2200" dirty="0"/>
              <a:t>and </a:t>
            </a:r>
            <a:r>
              <a:rPr lang="en-US" sz="2200" dirty="0" smtClean="0"/>
              <a:t>white, </a:t>
            </a:r>
            <a:r>
              <a:rPr lang="en-US" sz="2200" dirty="0"/>
              <a:t>digest-sized paperback with perfect binding; </a:t>
            </a:r>
            <a:r>
              <a:rPr lang="en-US" sz="2200" dirty="0" smtClean="0"/>
              <a:t>100 </a:t>
            </a:r>
            <a:r>
              <a:rPr lang="en-US" sz="2200" dirty="0"/>
              <a:t>pages </a:t>
            </a:r>
            <a:r>
              <a:rPr lang="en-US" sz="2200" dirty="0" smtClean="0"/>
              <a:t>long, publisher </a:t>
            </a:r>
            <a:r>
              <a:rPr lang="en-US" sz="2200" dirty="0"/>
              <a:t>grade </a:t>
            </a:r>
            <a:r>
              <a:rPr lang="en-US" sz="2200" dirty="0" smtClean="0"/>
              <a:t>paper</a:t>
            </a:r>
          </a:p>
          <a:p>
            <a:endParaRPr lang="en-US" sz="1200" dirty="0" smtClean="0"/>
          </a:p>
          <a:p>
            <a:r>
              <a:rPr lang="en-US" sz="2200" dirty="0" smtClean="0"/>
              <a:t>Manufacturing </a:t>
            </a:r>
            <a:r>
              <a:rPr lang="en-US" sz="2200" dirty="0"/>
              <a:t>cost </a:t>
            </a:r>
            <a:r>
              <a:rPr lang="en-US" sz="2200" dirty="0" smtClean="0"/>
              <a:t>estimated at </a:t>
            </a:r>
            <a:r>
              <a:rPr lang="en-US" sz="2200" dirty="0"/>
              <a:t>$</a:t>
            </a:r>
            <a:r>
              <a:rPr lang="en-US" sz="2200" dirty="0" smtClean="0"/>
              <a:t>4.30</a:t>
            </a:r>
            <a:endParaRPr lang="en-CA" sz="2200" dirty="0"/>
          </a:p>
          <a:p>
            <a:endParaRPr lang="en-CA" dirty="0"/>
          </a:p>
        </p:txBody>
      </p:sp>
      <p:sp>
        <p:nvSpPr>
          <p:cNvPr id="3" name="Title 2"/>
          <p:cNvSpPr>
            <a:spLocks noGrp="1"/>
          </p:cNvSpPr>
          <p:nvPr>
            <p:ph type="title"/>
          </p:nvPr>
        </p:nvSpPr>
        <p:spPr>
          <a:xfrm>
            <a:off x="467544" y="570156"/>
            <a:ext cx="8280920" cy="1054250"/>
          </a:xfrm>
        </p:spPr>
        <p:txBody>
          <a:bodyPr/>
          <a:lstStyle/>
          <a:p>
            <a:r>
              <a:rPr lang="en-CA" dirty="0" smtClean="0"/>
              <a:t>Commissions vs. royalties</a:t>
            </a:r>
            <a:endParaRPr lang="en-CA"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460311" y="3933056"/>
            <a:ext cx="8360161" cy="2736304"/>
          </a:xfrm>
          <a:prstGeom prst="rect">
            <a:avLst/>
          </a:prstGeom>
          <a:noFill/>
          <a:ln>
            <a:noFill/>
          </a:ln>
        </p:spPr>
      </p:pic>
      <p:sp>
        <p:nvSpPr>
          <p:cNvPr id="7" name="Rectangle 6"/>
          <p:cNvSpPr/>
          <p:nvPr/>
        </p:nvSpPr>
        <p:spPr>
          <a:xfrm>
            <a:off x="460324" y="5301208"/>
            <a:ext cx="8360148" cy="273630"/>
          </a:xfrm>
          <a:prstGeom prst="rect">
            <a:avLst/>
          </a:prstGeom>
          <a:solidFill>
            <a:srgbClr val="FFFF00">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460308" y="5589240"/>
            <a:ext cx="8360164" cy="547261"/>
          </a:xfrm>
          <a:prstGeom prst="rect">
            <a:avLst/>
          </a:prstGeom>
          <a:solidFill>
            <a:srgbClr val="FFFF00">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460308" y="6122099"/>
            <a:ext cx="8360164" cy="547261"/>
          </a:xfrm>
          <a:prstGeom prst="rect">
            <a:avLst/>
          </a:prstGeom>
          <a:solidFill>
            <a:srgbClr val="FFFF00">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014469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1"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par>
                                <p:cTn id="28" presetID="22" presetClass="entr" presetSubtype="8"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1" nodeType="clickEffect">
                                  <p:stCondLst>
                                    <p:cond delay="0"/>
                                  </p:stCondLst>
                                  <p:childTnLst>
                                    <p:animEffect transition="out" filter="wipe(left)">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par>
                                <p:cTn id="36" presetID="22" presetClass="entr" presetSubtype="8"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9" grpId="0" animBg="1"/>
      <p:bldP spid="9" grpId="1"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91536" y="2060848"/>
            <a:ext cx="5744960" cy="1396677"/>
          </a:xfrm>
        </p:spPr>
        <p:txBody>
          <a:bodyPr>
            <a:noAutofit/>
          </a:bodyPr>
          <a:lstStyle/>
          <a:p>
            <a:pPr lvl="0"/>
            <a:r>
              <a:rPr lang="en-US" sz="1800" dirty="0" smtClean="0"/>
              <a:t>Readily available, well designed information</a:t>
            </a:r>
            <a:endParaRPr lang="en-CA" sz="1800" dirty="0"/>
          </a:p>
          <a:p>
            <a:pPr lvl="0"/>
            <a:r>
              <a:rPr lang="en-US" sz="1800" dirty="0" smtClean="0"/>
              <a:t>Good customer support</a:t>
            </a:r>
            <a:endParaRPr lang="en-CA" sz="1800" dirty="0"/>
          </a:p>
          <a:p>
            <a:pPr lvl="0"/>
            <a:r>
              <a:rPr lang="en-US" sz="1800" dirty="0" smtClean="0"/>
              <a:t>Good quality final </a:t>
            </a:r>
            <a:r>
              <a:rPr lang="en-US" sz="1800" dirty="0"/>
              <a:t>paper-copy </a:t>
            </a:r>
            <a:r>
              <a:rPr lang="en-US" sz="1800" dirty="0" smtClean="0"/>
              <a:t>product</a:t>
            </a:r>
            <a:endParaRPr lang="en-CA" sz="1800" dirty="0"/>
          </a:p>
        </p:txBody>
      </p:sp>
      <p:sp>
        <p:nvSpPr>
          <p:cNvPr id="4" name="Content Placeholder 1"/>
          <p:cNvSpPr txBox="1">
            <a:spLocks/>
          </p:cNvSpPr>
          <p:nvPr/>
        </p:nvSpPr>
        <p:spPr>
          <a:xfrm>
            <a:off x="3347864" y="3284984"/>
            <a:ext cx="5832648" cy="1396677"/>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lvl="0"/>
            <a:r>
              <a:rPr lang="en-CA" sz="1800" dirty="0" smtClean="0"/>
              <a:t>High priced, low-quality services</a:t>
            </a:r>
            <a:endParaRPr lang="en-CA" sz="1800" dirty="0"/>
          </a:p>
          <a:p>
            <a:pPr lvl="0"/>
            <a:r>
              <a:rPr lang="en-CA" sz="1800" dirty="0" smtClean="0"/>
              <a:t>Poor customer service</a:t>
            </a:r>
            <a:endParaRPr lang="en-CA" sz="1800" dirty="0"/>
          </a:p>
          <a:p>
            <a:pPr lvl="0"/>
            <a:r>
              <a:rPr lang="en-CA" sz="1800" dirty="0" smtClean="0"/>
              <a:t>Inaccessible/unpaid royalties</a:t>
            </a:r>
            <a:endParaRPr lang="en-CA" sz="1800" dirty="0"/>
          </a:p>
          <a:p>
            <a:pPr lvl="0"/>
            <a:r>
              <a:rPr lang="en-CA" sz="1800" dirty="0" smtClean="0"/>
              <a:t>Aggressive salespeople</a:t>
            </a:r>
            <a:endParaRPr lang="en-CA" sz="1800" dirty="0"/>
          </a:p>
          <a:p>
            <a:pPr lvl="0"/>
            <a:r>
              <a:rPr lang="en-CA" sz="1800" dirty="0" smtClean="0"/>
              <a:t>Lack of respect for copyright</a:t>
            </a:r>
            <a:endParaRPr lang="en-CA" sz="1800" dirty="0"/>
          </a:p>
        </p:txBody>
      </p:sp>
      <p:sp>
        <p:nvSpPr>
          <p:cNvPr id="5" name="Content Placeholder 1"/>
          <p:cNvSpPr txBox="1">
            <a:spLocks/>
          </p:cNvSpPr>
          <p:nvPr/>
        </p:nvSpPr>
        <p:spPr>
          <a:xfrm>
            <a:off x="3347864" y="5157192"/>
            <a:ext cx="5832648" cy="1396677"/>
          </a:xfrm>
          <a:prstGeom prst="rect">
            <a:avLst/>
          </a:prstGeom>
        </p:spPr>
        <p:txBody>
          <a:bodyPr vert="horz" lIns="91440" tIns="45720" rIns="91440" bIns="45720" rtlCol="0">
            <a:no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lvl="0"/>
            <a:r>
              <a:rPr lang="en-US" sz="1800" dirty="0" smtClean="0"/>
              <a:t>High general satisfaction</a:t>
            </a:r>
          </a:p>
          <a:p>
            <a:pPr lvl="0"/>
            <a:r>
              <a:rPr lang="en-US" sz="1800" dirty="0" smtClean="0"/>
              <a:t>Broad digital distribution</a:t>
            </a:r>
            <a:endParaRPr lang="en-CA" sz="1800" dirty="0"/>
          </a:p>
          <a:p>
            <a:pPr lvl="0"/>
            <a:r>
              <a:rPr lang="en-US" sz="1800" dirty="0" smtClean="0"/>
              <a:t>Formatting problems and slow </a:t>
            </a:r>
            <a:r>
              <a:rPr lang="en-US" sz="1800" dirty="0"/>
              <a:t>customer </a:t>
            </a:r>
            <a:r>
              <a:rPr lang="en-US" sz="1800" dirty="0" smtClean="0"/>
              <a:t>support</a:t>
            </a:r>
            <a:endParaRPr lang="en-CA" sz="1800" dirty="0"/>
          </a:p>
          <a:p>
            <a:pPr lvl="0"/>
            <a:r>
              <a:rPr lang="en-US" sz="1800" dirty="0"/>
              <a:t>Lack of statistical </a:t>
            </a:r>
            <a:r>
              <a:rPr lang="en-US" sz="1800" dirty="0" smtClean="0"/>
              <a:t>reports if price set to $0.00</a:t>
            </a:r>
            <a:endParaRPr lang="en-CA" sz="1800" dirty="0"/>
          </a:p>
          <a:p>
            <a:pPr lvl="0"/>
            <a:r>
              <a:rPr lang="en-US" sz="1800" dirty="0" smtClean="0"/>
              <a:t>Higher sales when </a:t>
            </a:r>
            <a:r>
              <a:rPr lang="en-US" sz="1800" dirty="0"/>
              <a:t>dealing directly with </a:t>
            </a:r>
            <a:r>
              <a:rPr lang="en-US" sz="1800" dirty="0" smtClean="0"/>
              <a:t>vendors</a:t>
            </a:r>
            <a:endParaRPr lang="en-CA" sz="1800" dirty="0"/>
          </a:p>
        </p:txBody>
      </p:sp>
      <p:pic>
        <p:nvPicPr>
          <p:cNvPr id="6" name="Picture 4" descr="Xlibris Corporation - A Print-On-Demand, Self-Publishing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13" y="3617961"/>
            <a:ext cx="1956879" cy="110718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mashwor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5589240"/>
            <a:ext cx="3224239" cy="8640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Lulu.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4991" y="2060848"/>
            <a:ext cx="1656184" cy="1053937"/>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p:nvPr>
        </p:nvSpPr>
        <p:spPr/>
        <p:txBody>
          <a:bodyPr/>
          <a:lstStyle/>
          <a:p>
            <a:r>
              <a:rPr lang="en-CA" dirty="0" smtClean="0"/>
              <a:t>User reviews</a:t>
            </a:r>
            <a:endParaRPr lang="en-CA" dirty="0"/>
          </a:p>
        </p:txBody>
      </p:sp>
    </p:spTree>
    <p:extLst>
      <p:ext uri="{BB962C8B-B14F-4D97-AF65-F5344CB8AC3E}">
        <p14:creationId xmlns:p14="http://schemas.microsoft.com/office/powerpoint/2010/main" val="2398428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500"/>
                                        <p:tgtEl>
                                          <p:spTgt spid="2">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240039"/>
            <a:ext cx="2232248" cy="3357313"/>
          </a:xfrm>
        </p:spPr>
        <p:txBody>
          <a:bodyPr>
            <a:normAutofit/>
          </a:bodyPr>
          <a:lstStyle/>
          <a:p>
            <a:pPr>
              <a:spcBef>
                <a:spcPts val="600"/>
              </a:spcBef>
              <a:spcAft>
                <a:spcPts val="600"/>
              </a:spcAft>
            </a:pPr>
            <a:r>
              <a:rPr lang="en-CA" sz="1800" dirty="0" smtClean="0"/>
              <a:t>High number of positive reviews</a:t>
            </a:r>
          </a:p>
          <a:p>
            <a:pPr>
              <a:spcBef>
                <a:spcPts val="600"/>
              </a:spcBef>
              <a:spcAft>
                <a:spcPts val="600"/>
              </a:spcAft>
            </a:pPr>
            <a:r>
              <a:rPr lang="en-CA" sz="1800" dirty="0" smtClean="0"/>
              <a:t>Good range of relevant services (free and paid)</a:t>
            </a:r>
          </a:p>
          <a:p>
            <a:pPr>
              <a:spcBef>
                <a:spcPts val="600"/>
              </a:spcBef>
              <a:spcAft>
                <a:spcPts val="600"/>
              </a:spcAft>
            </a:pPr>
            <a:r>
              <a:rPr lang="en-CA" sz="1800" dirty="0" smtClean="0"/>
              <a:t>Good distribution</a:t>
            </a:r>
          </a:p>
          <a:p>
            <a:pPr>
              <a:spcBef>
                <a:spcPts val="600"/>
              </a:spcBef>
              <a:spcAft>
                <a:spcPts val="600"/>
              </a:spcAft>
            </a:pPr>
            <a:r>
              <a:rPr lang="en-CA" sz="1800" dirty="0" smtClean="0"/>
              <a:t>Best return on investment</a:t>
            </a:r>
            <a:endParaRPr lang="en-CA" sz="1800" dirty="0"/>
          </a:p>
        </p:txBody>
      </p:sp>
      <p:sp>
        <p:nvSpPr>
          <p:cNvPr id="3" name="Title 2"/>
          <p:cNvSpPr>
            <a:spLocks noGrp="1"/>
          </p:cNvSpPr>
          <p:nvPr>
            <p:ph type="title"/>
          </p:nvPr>
        </p:nvSpPr>
        <p:spPr/>
        <p:txBody>
          <a:bodyPr/>
          <a:lstStyle/>
          <a:p>
            <a:r>
              <a:rPr lang="en-CA" dirty="0" smtClean="0"/>
              <a:t>Recommendation</a:t>
            </a:r>
            <a:endParaRPr lang="en-CA" dirty="0"/>
          </a:p>
        </p:txBody>
      </p:sp>
      <p:pic>
        <p:nvPicPr>
          <p:cNvPr id="4" name="Picture 2" descr="Lulu.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7" y="2132856"/>
            <a:ext cx="1656184" cy="105393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http://www.vectors4all.net/preview/crown-clip-art.jpg"/>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rot="19824511">
            <a:off x="674262" y="2075628"/>
            <a:ext cx="585491" cy="4457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Xlibris Corporation - A Print-On-Demand, Self-Publishing Compan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38785" y="2105793"/>
            <a:ext cx="1956879" cy="110718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mashword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6096" y="2227776"/>
            <a:ext cx="3224239" cy="864096"/>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1"/>
          <p:cNvSpPr txBox="1">
            <a:spLocks/>
          </p:cNvSpPr>
          <p:nvPr/>
        </p:nvSpPr>
        <p:spPr>
          <a:xfrm>
            <a:off x="2843808" y="3240000"/>
            <a:ext cx="2592288" cy="3645024"/>
          </a:xfrm>
          <a:prstGeom prst="rect">
            <a:avLst/>
          </a:prstGeom>
        </p:spPr>
        <p:txBody>
          <a:bodyPr vert="horz" lIns="91440" tIns="45720" rIns="91440" bIns="45720" rtlCol="0">
            <a:normAutofit lnSpcReduction="1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a:spcBef>
                <a:spcPts val="600"/>
              </a:spcBef>
              <a:spcAft>
                <a:spcPts val="600"/>
              </a:spcAft>
            </a:pPr>
            <a:r>
              <a:rPr lang="en-CA" sz="1800" dirty="0" smtClean="0"/>
              <a:t>Significant concerns in user reviews</a:t>
            </a:r>
          </a:p>
          <a:p>
            <a:pPr>
              <a:spcBef>
                <a:spcPts val="600"/>
              </a:spcBef>
              <a:spcAft>
                <a:spcPts val="600"/>
              </a:spcAft>
            </a:pPr>
            <a:r>
              <a:rPr lang="en-CA" sz="1800" dirty="0" smtClean="0"/>
              <a:t>Good range of relevant services, but expensive</a:t>
            </a:r>
          </a:p>
          <a:p>
            <a:pPr>
              <a:spcBef>
                <a:spcPts val="600"/>
              </a:spcBef>
              <a:spcAft>
                <a:spcPts val="600"/>
              </a:spcAft>
            </a:pPr>
            <a:r>
              <a:rPr lang="en-CA" sz="1800" dirty="0" smtClean="0"/>
              <a:t>Lack of transparency</a:t>
            </a:r>
          </a:p>
          <a:p>
            <a:pPr>
              <a:spcBef>
                <a:spcPts val="600"/>
              </a:spcBef>
              <a:spcAft>
                <a:spcPts val="600"/>
              </a:spcAft>
            </a:pPr>
            <a:r>
              <a:rPr lang="en-CA" sz="1800" dirty="0" smtClean="0"/>
              <a:t>Lowest return on investment</a:t>
            </a:r>
          </a:p>
          <a:p>
            <a:pPr>
              <a:spcBef>
                <a:spcPts val="600"/>
              </a:spcBef>
              <a:spcAft>
                <a:spcPts val="600"/>
              </a:spcAft>
            </a:pPr>
            <a:r>
              <a:rPr lang="en-CA" sz="1800" dirty="0" smtClean="0"/>
              <a:t>Lowest degree of control</a:t>
            </a:r>
          </a:p>
        </p:txBody>
      </p:sp>
      <p:sp>
        <p:nvSpPr>
          <p:cNvPr id="9" name="Content Placeholder 1"/>
          <p:cNvSpPr txBox="1">
            <a:spLocks/>
          </p:cNvSpPr>
          <p:nvPr/>
        </p:nvSpPr>
        <p:spPr>
          <a:xfrm>
            <a:off x="5820641" y="3240000"/>
            <a:ext cx="2639791" cy="3645024"/>
          </a:xfrm>
          <a:prstGeom prst="rect">
            <a:avLst/>
          </a:prstGeom>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a:spcBef>
                <a:spcPts val="600"/>
              </a:spcBef>
              <a:spcAft>
                <a:spcPts val="600"/>
              </a:spcAft>
            </a:pPr>
            <a:r>
              <a:rPr lang="en-CA" sz="1800" dirty="0"/>
              <a:t>High number of positive </a:t>
            </a:r>
            <a:r>
              <a:rPr lang="en-CA" sz="1800" dirty="0" smtClean="0"/>
              <a:t>reviews; some concerns</a:t>
            </a:r>
            <a:endParaRPr lang="en-CA" sz="1800" dirty="0"/>
          </a:p>
          <a:p>
            <a:pPr>
              <a:spcBef>
                <a:spcPts val="600"/>
              </a:spcBef>
              <a:spcAft>
                <a:spcPts val="600"/>
              </a:spcAft>
            </a:pPr>
            <a:r>
              <a:rPr lang="en-CA" sz="1800" dirty="0" smtClean="0"/>
              <a:t>Limited range </a:t>
            </a:r>
            <a:r>
              <a:rPr lang="en-CA" sz="1800" dirty="0"/>
              <a:t>of relevant </a:t>
            </a:r>
            <a:r>
              <a:rPr lang="en-CA" sz="1800" dirty="0" smtClean="0"/>
              <a:t>services</a:t>
            </a:r>
          </a:p>
          <a:p>
            <a:pPr>
              <a:spcBef>
                <a:spcPts val="600"/>
              </a:spcBef>
              <a:spcAft>
                <a:spcPts val="600"/>
              </a:spcAft>
            </a:pPr>
            <a:r>
              <a:rPr lang="en-CA" sz="1800" dirty="0" smtClean="0"/>
              <a:t>Excellent distribution</a:t>
            </a:r>
            <a:endParaRPr lang="en-CA" sz="1800" dirty="0"/>
          </a:p>
          <a:p>
            <a:pPr>
              <a:spcBef>
                <a:spcPts val="600"/>
              </a:spcBef>
              <a:spcAft>
                <a:spcPts val="600"/>
              </a:spcAft>
            </a:pPr>
            <a:r>
              <a:rPr lang="en-CA" sz="1800" dirty="0" smtClean="0"/>
              <a:t>Second-best return </a:t>
            </a:r>
            <a:r>
              <a:rPr lang="en-CA" sz="1800" dirty="0"/>
              <a:t>on </a:t>
            </a:r>
            <a:r>
              <a:rPr lang="en-CA" sz="1800" dirty="0" smtClean="0"/>
              <a:t>investment</a:t>
            </a:r>
          </a:p>
          <a:p>
            <a:pPr>
              <a:spcBef>
                <a:spcPts val="600"/>
              </a:spcBef>
              <a:spcAft>
                <a:spcPts val="600"/>
              </a:spcAft>
            </a:pPr>
            <a:r>
              <a:rPr lang="en-CA" sz="1800" dirty="0" smtClean="0"/>
              <a:t>No print services</a:t>
            </a:r>
            <a:endParaRPr lang="en-CA" sz="1800" dirty="0"/>
          </a:p>
        </p:txBody>
      </p:sp>
    </p:spTree>
    <p:extLst>
      <p:ext uri="{BB962C8B-B14F-4D97-AF65-F5344CB8AC3E}">
        <p14:creationId xmlns:p14="http://schemas.microsoft.com/office/powerpoint/2010/main" val="14944344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fade">
                                      <p:cBhvr>
                                        <p:cTn id="25" dur="500"/>
                                        <p:tgtEl>
                                          <p:spTgt spid="2">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Effect transition="in" filter="fade">
                                      <p:cBhvr>
                                        <p:cTn id="28" dur="500"/>
                                        <p:tgtEl>
                                          <p:spTgt spid="2">
                                            <p:txEl>
                                              <p:pRg st="1" end="1"/>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Effect transition="in" filter="fade">
                                      <p:cBhvr>
                                        <p:cTn id="31" dur="500"/>
                                        <p:tgtEl>
                                          <p:spTgt spid="2">
                                            <p:txEl>
                                              <p:pRg st="2" end="2"/>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spTree>
    <p:extLst>
      <p:ext uri="{BB962C8B-B14F-4D97-AF65-F5344CB8AC3E}">
        <p14:creationId xmlns:p14="http://schemas.microsoft.com/office/powerpoint/2010/main" val="33683975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276997"/>
          </a:xfrm>
        </p:spPr>
        <p:txBody>
          <a:bodyPr>
            <a:normAutofit lnSpcReduction="10000"/>
          </a:bodyPr>
          <a:lstStyle/>
          <a:p>
            <a:pPr lvl="0">
              <a:spcBef>
                <a:spcPts val="1200"/>
              </a:spcBef>
              <a:spcAft>
                <a:spcPts val="600"/>
              </a:spcAft>
            </a:pPr>
            <a:r>
              <a:rPr lang="en-CA" dirty="0" smtClean="0"/>
              <a:t>You:</a:t>
            </a:r>
          </a:p>
          <a:p>
            <a:pPr lvl="1">
              <a:spcBef>
                <a:spcPts val="1200"/>
              </a:spcBef>
              <a:spcAft>
                <a:spcPts val="600"/>
              </a:spcAft>
            </a:pPr>
            <a:r>
              <a:rPr lang="en-CA" dirty="0" smtClean="0"/>
              <a:t>Are Canadian</a:t>
            </a:r>
            <a:endParaRPr lang="en-CA" dirty="0"/>
          </a:p>
          <a:p>
            <a:pPr lvl="1">
              <a:spcBef>
                <a:spcPts val="1200"/>
              </a:spcBef>
              <a:spcAft>
                <a:spcPts val="600"/>
              </a:spcAft>
            </a:pPr>
            <a:r>
              <a:rPr lang="en-CA" dirty="0" smtClean="0"/>
              <a:t>Have an established </a:t>
            </a:r>
            <a:r>
              <a:rPr lang="en-CA" dirty="0"/>
              <a:t>web-presence and </a:t>
            </a:r>
            <a:r>
              <a:rPr lang="en-CA" dirty="0" err="1"/>
              <a:t>fanbase</a:t>
            </a:r>
            <a:endParaRPr lang="en-CA" dirty="0"/>
          </a:p>
          <a:p>
            <a:pPr lvl="1">
              <a:spcBef>
                <a:spcPts val="1200"/>
              </a:spcBef>
              <a:spcAft>
                <a:spcPts val="600"/>
              </a:spcAft>
            </a:pPr>
            <a:r>
              <a:rPr lang="en-CA" dirty="0" smtClean="0"/>
              <a:t>Don’t need a lot of marketing </a:t>
            </a:r>
            <a:r>
              <a:rPr lang="en-CA" dirty="0"/>
              <a:t>assistance</a:t>
            </a:r>
          </a:p>
          <a:p>
            <a:pPr lvl="1">
              <a:spcBef>
                <a:spcPts val="1200"/>
              </a:spcBef>
              <a:spcAft>
                <a:spcPts val="600"/>
              </a:spcAft>
            </a:pPr>
            <a:r>
              <a:rPr lang="en-CA" dirty="0" smtClean="0"/>
              <a:t>Wrote a black-and-white </a:t>
            </a:r>
            <a:r>
              <a:rPr lang="en-CA" dirty="0"/>
              <a:t>fictional novel (100K words)</a:t>
            </a:r>
          </a:p>
          <a:p>
            <a:pPr lvl="1">
              <a:spcBef>
                <a:spcPts val="1200"/>
              </a:spcBef>
              <a:spcAft>
                <a:spcPts val="600"/>
              </a:spcAft>
            </a:pPr>
            <a:r>
              <a:rPr lang="en-CA" dirty="0" smtClean="0"/>
              <a:t>Have rejected traditional publishing</a:t>
            </a:r>
            <a:endParaRPr lang="en-CA" dirty="0"/>
          </a:p>
          <a:p>
            <a:pPr lvl="1">
              <a:spcBef>
                <a:spcPts val="1200"/>
              </a:spcBef>
              <a:spcAft>
                <a:spcPts val="600"/>
              </a:spcAft>
            </a:pPr>
            <a:r>
              <a:rPr lang="en-CA" dirty="0" smtClean="0"/>
              <a:t>Want to sell as </a:t>
            </a:r>
            <a:r>
              <a:rPr lang="en-CA" dirty="0"/>
              <a:t>many copies </a:t>
            </a:r>
            <a:r>
              <a:rPr lang="en-CA" dirty="0" smtClean="0"/>
              <a:t>of your book as </a:t>
            </a:r>
            <a:r>
              <a:rPr lang="en-CA" dirty="0"/>
              <a:t>possible</a:t>
            </a:r>
          </a:p>
          <a:p>
            <a:pPr lvl="1">
              <a:spcBef>
                <a:spcPts val="1200"/>
              </a:spcBef>
              <a:spcAft>
                <a:spcPts val="600"/>
              </a:spcAft>
            </a:pPr>
            <a:r>
              <a:rPr lang="en-CA" dirty="0" smtClean="0"/>
              <a:t>Have a $5,000 </a:t>
            </a:r>
            <a:r>
              <a:rPr lang="en-CA" dirty="0"/>
              <a:t>budget</a:t>
            </a:r>
          </a:p>
        </p:txBody>
      </p:sp>
      <p:sp>
        <p:nvSpPr>
          <p:cNvPr id="3" name="Title 2"/>
          <p:cNvSpPr>
            <a:spLocks noGrp="1"/>
          </p:cNvSpPr>
          <p:nvPr>
            <p:ph type="title"/>
          </p:nvPr>
        </p:nvSpPr>
        <p:spPr/>
        <p:txBody>
          <a:bodyPr/>
          <a:lstStyle/>
          <a:p>
            <a:r>
              <a:rPr lang="en-CA" dirty="0" smtClean="0"/>
              <a:t>Assumptions</a:t>
            </a:r>
            <a:endParaRPr lang="en-CA" dirty="0"/>
          </a:p>
        </p:txBody>
      </p:sp>
    </p:spTree>
    <p:extLst>
      <p:ext uri="{BB962C8B-B14F-4D97-AF65-F5344CB8AC3E}">
        <p14:creationId xmlns:p14="http://schemas.microsoft.com/office/powerpoint/2010/main" val="139095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fade">
                                      <p:cBhvr>
                                        <p:cTn id="30" dur="500"/>
                                        <p:tgtEl>
                                          <p:spTgt spid="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500"/>
                                        <p:tgtEl>
                                          <p:spTgt spid="2">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Effect transition="in" filter="fade">
                                      <p:cBhvr>
                                        <p:cTn id="4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a:spLocks noGrp="1"/>
          </p:cNvSpPr>
          <p:nvPr>
            <p:ph idx="1"/>
          </p:nvPr>
        </p:nvSpPr>
        <p:spPr>
          <a:xfrm>
            <a:off x="5292080" y="2524880"/>
            <a:ext cx="3466728" cy="4288496"/>
          </a:xfrm>
        </p:spPr>
        <p:txBody>
          <a:bodyPr>
            <a:normAutofit lnSpcReduction="10000"/>
          </a:bodyPr>
          <a:lstStyle/>
          <a:p>
            <a:pPr marL="342900" indent="-342900">
              <a:buFont typeface="Arial" pitchFamily="34" charset="0"/>
              <a:buChar char="•"/>
            </a:pPr>
            <a:r>
              <a:rPr lang="en-CA" dirty="0" smtClean="0"/>
              <a:t>Services</a:t>
            </a:r>
          </a:p>
          <a:p>
            <a:pPr marL="800100" lvl="1" indent="-342900">
              <a:buFont typeface="Arial" pitchFamily="34" charset="0"/>
              <a:buChar char="•"/>
            </a:pPr>
            <a:r>
              <a:rPr lang="en-CA" dirty="0"/>
              <a:t>Price</a:t>
            </a:r>
          </a:p>
          <a:p>
            <a:pPr marL="800100" lvl="1" indent="-342900">
              <a:buFont typeface="Arial" pitchFamily="34" charset="0"/>
              <a:buChar char="•"/>
            </a:pPr>
            <a:r>
              <a:rPr lang="en-CA" dirty="0"/>
              <a:t>Relevance</a:t>
            </a:r>
          </a:p>
          <a:p>
            <a:pPr marL="342900" indent="-342900">
              <a:buFont typeface="Arial" pitchFamily="34" charset="0"/>
              <a:buChar char="•"/>
            </a:pPr>
            <a:r>
              <a:rPr lang="en-CA" dirty="0" smtClean="0"/>
              <a:t>Return on investment</a:t>
            </a:r>
          </a:p>
          <a:p>
            <a:pPr marL="800100" lvl="1" indent="-342900">
              <a:buFont typeface="Arial" pitchFamily="34" charset="0"/>
              <a:buChar char="•"/>
            </a:pPr>
            <a:r>
              <a:rPr lang="en-CA" dirty="0"/>
              <a:t>Royalties vs. commission</a:t>
            </a:r>
          </a:p>
          <a:p>
            <a:pPr marL="800100" lvl="1" indent="-342900">
              <a:buFont typeface="Arial" pitchFamily="34" charset="0"/>
              <a:buChar char="•"/>
            </a:pPr>
            <a:r>
              <a:rPr lang="en-CA" dirty="0"/>
              <a:t>Control</a:t>
            </a:r>
          </a:p>
          <a:p>
            <a:pPr marL="342900" indent="-342900">
              <a:buFont typeface="Arial" pitchFamily="34" charset="0"/>
              <a:buChar char="•"/>
            </a:pPr>
            <a:r>
              <a:rPr lang="en-CA" dirty="0" smtClean="0"/>
              <a:t>User reviews</a:t>
            </a:r>
          </a:p>
          <a:p>
            <a:pPr marL="800100" lvl="1" indent="-342900">
              <a:buFont typeface="Arial" pitchFamily="34" charset="0"/>
              <a:buChar char="•"/>
            </a:pPr>
            <a:r>
              <a:rPr lang="en-CA" dirty="0"/>
              <a:t>The good</a:t>
            </a:r>
          </a:p>
          <a:p>
            <a:pPr marL="800100" lvl="1" indent="-342900">
              <a:buFont typeface="Arial" pitchFamily="34" charset="0"/>
              <a:buChar char="•"/>
            </a:pPr>
            <a:r>
              <a:rPr lang="en-CA" dirty="0"/>
              <a:t>The bad</a:t>
            </a:r>
          </a:p>
          <a:p>
            <a:pPr marL="800100" lvl="1" indent="-342900">
              <a:buFont typeface="Arial" pitchFamily="34" charset="0"/>
              <a:buChar char="•"/>
            </a:pPr>
            <a:r>
              <a:rPr lang="en-CA" dirty="0"/>
              <a:t>The ugly</a:t>
            </a:r>
          </a:p>
        </p:txBody>
      </p:sp>
      <p:sp>
        <p:nvSpPr>
          <p:cNvPr id="2" name="Title 1"/>
          <p:cNvSpPr>
            <a:spLocks noGrp="1"/>
          </p:cNvSpPr>
          <p:nvPr>
            <p:ph type="title"/>
          </p:nvPr>
        </p:nvSpPr>
        <p:spPr/>
        <p:txBody>
          <a:bodyPr/>
          <a:lstStyle/>
          <a:p>
            <a:r>
              <a:rPr lang="en-CA" dirty="0" smtClean="0"/>
              <a:t>Overview</a:t>
            </a:r>
            <a:endParaRPr lang="en-CA" dirty="0"/>
          </a:p>
        </p:txBody>
      </p:sp>
      <p:pic>
        <p:nvPicPr>
          <p:cNvPr id="1028" name="Picture 4" descr="Xlibris Corporation - A Print-On-Demand, Self-Publishing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122017"/>
            <a:ext cx="1956879" cy="11071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mashwor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9729" y="5517232"/>
            <a:ext cx="3224239" cy="86409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87624" y="1916832"/>
            <a:ext cx="3022606" cy="461665"/>
          </a:xfrm>
          <a:prstGeom prst="rect">
            <a:avLst/>
          </a:prstGeom>
          <a:noFill/>
        </p:spPr>
        <p:txBody>
          <a:bodyPr wrap="square" rtlCol="0">
            <a:spAutoFit/>
          </a:bodyPr>
          <a:lstStyle/>
          <a:p>
            <a:pPr algn="ctr">
              <a:spcBef>
                <a:spcPct val="20000"/>
              </a:spcBef>
              <a:buClr>
                <a:schemeClr val="accent1"/>
              </a:buClr>
            </a:pPr>
            <a:r>
              <a:rPr lang="en-CA" sz="2400" b="1" dirty="0">
                <a:solidFill>
                  <a:schemeClr val="tx2"/>
                </a:solidFill>
              </a:rPr>
              <a:t>The Companies</a:t>
            </a:r>
          </a:p>
        </p:txBody>
      </p:sp>
      <p:pic>
        <p:nvPicPr>
          <p:cNvPr id="1032" name="Picture 8" descr="http://www.shamusyoung.com/spoilerwarning/images/heade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3337916"/>
            <a:ext cx="8572500" cy="18192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ulu.co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3758" y="2807111"/>
            <a:ext cx="1656184" cy="105393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vectors4all.net/preview/crown-clip-art.jpg"/>
          <p:cNvPicPr>
            <a:picLocks noChangeAspect="1" noChangeArrowheads="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rot="19824511">
            <a:off x="1762887" y="2723700"/>
            <a:ext cx="585491" cy="44579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4860032" y="1936750"/>
            <a:ext cx="3096344" cy="461665"/>
          </a:xfrm>
          <a:prstGeom prst="rect">
            <a:avLst/>
          </a:prstGeom>
          <a:noFill/>
        </p:spPr>
        <p:txBody>
          <a:bodyPr wrap="square" rtlCol="0">
            <a:spAutoFit/>
          </a:bodyPr>
          <a:lstStyle/>
          <a:p>
            <a:pPr algn="ctr">
              <a:spcBef>
                <a:spcPct val="20000"/>
              </a:spcBef>
              <a:buClr>
                <a:schemeClr val="accent1"/>
              </a:buClr>
            </a:pPr>
            <a:r>
              <a:rPr lang="en-CA" sz="2400" b="1" dirty="0">
                <a:solidFill>
                  <a:schemeClr val="tx2"/>
                </a:solidFill>
              </a:rPr>
              <a:t>The </a:t>
            </a:r>
            <a:r>
              <a:rPr lang="en-CA" sz="2400" b="1" dirty="0" smtClean="0">
                <a:solidFill>
                  <a:schemeClr val="tx2"/>
                </a:solidFill>
              </a:rPr>
              <a:t>Comparison</a:t>
            </a:r>
            <a:endParaRPr lang="en-CA" sz="2400" b="1" dirty="0">
              <a:solidFill>
                <a:schemeClr val="tx2"/>
              </a:solidFill>
            </a:endParaRPr>
          </a:p>
        </p:txBody>
      </p:sp>
    </p:spTree>
    <p:extLst>
      <p:ext uri="{BB962C8B-B14F-4D97-AF65-F5344CB8AC3E}">
        <p14:creationId xmlns:p14="http://schemas.microsoft.com/office/powerpoint/2010/main" val="41706592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fade">
                                      <p:cBhvr>
                                        <p:cTn id="17" dur="500"/>
                                        <p:tgtEl>
                                          <p:spTgt spid="10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fade">
                                      <p:cBhvr>
                                        <p:cTn id="25" dur="500"/>
                                        <p:tgtEl>
                                          <p:spTgt spid="9">
                                            <p:txEl>
                                              <p:pRg st="1" end="1"/>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animEffect transition="in" filter="fade">
                                      <p:cBhvr>
                                        <p:cTn id="28" dur="500"/>
                                        <p:tgtEl>
                                          <p:spTgt spid="9">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animEffect transition="in" filter="fade">
                                      <p:cBhvr>
                                        <p:cTn id="33" dur="500"/>
                                        <p:tgtEl>
                                          <p:spTgt spid="9">
                                            <p:txEl>
                                              <p:pRg st="3" end="3"/>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Effect transition="in" filter="fade">
                                      <p:cBhvr>
                                        <p:cTn id="39" dur="500"/>
                                        <p:tgtEl>
                                          <p:spTgt spid="9">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9">
                                            <p:txEl>
                                              <p:pRg st="6" end="6"/>
                                            </p:txEl>
                                          </p:spTgt>
                                        </p:tgtEl>
                                        <p:attrNameLst>
                                          <p:attrName>style.visibility</p:attrName>
                                        </p:attrNameLst>
                                      </p:cBhvr>
                                      <p:to>
                                        <p:strVal val="visible"/>
                                      </p:to>
                                    </p:set>
                                    <p:animEffect transition="in" filter="fade">
                                      <p:cBhvr>
                                        <p:cTn id="44" dur="500"/>
                                        <p:tgtEl>
                                          <p:spTgt spid="9">
                                            <p:txEl>
                                              <p:pRg st="6" end="6"/>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500"/>
                                        <p:tgtEl>
                                          <p:spTgt spid="9">
                                            <p:txEl>
                                              <p:pRg st="7" end="7"/>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9">
                                            <p:txEl>
                                              <p:pRg st="8" end="8"/>
                                            </p:txEl>
                                          </p:spTgt>
                                        </p:tgtEl>
                                        <p:attrNameLst>
                                          <p:attrName>style.visibility</p:attrName>
                                        </p:attrNameLst>
                                      </p:cBhvr>
                                      <p:to>
                                        <p:strVal val="visible"/>
                                      </p:to>
                                    </p:set>
                                    <p:animEffect transition="in" filter="fade">
                                      <p:cBhvr>
                                        <p:cTn id="50" dur="500"/>
                                        <p:tgtEl>
                                          <p:spTgt spid="9">
                                            <p:txEl>
                                              <p:pRg st="8" end="8"/>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9">
                                            <p:txEl>
                                              <p:pRg st="9" end="9"/>
                                            </p:txEl>
                                          </p:spTgt>
                                        </p:tgtEl>
                                        <p:attrNameLst>
                                          <p:attrName>style.visibility</p:attrName>
                                        </p:attrNameLst>
                                      </p:cBhvr>
                                      <p:to>
                                        <p:strVal val="visible"/>
                                      </p:to>
                                    </p:set>
                                    <p:animEffect transition="in" filter="fade">
                                      <p:cBhvr>
                                        <p:cTn id="53" dur="500"/>
                                        <p:tgtEl>
                                          <p:spTgt spid="9">
                                            <p:txEl>
                                              <p:pRg st="9" end="9"/>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1032"/>
                                        </p:tgtEl>
                                        <p:attrNameLst>
                                          <p:attrName>style.visibility</p:attrName>
                                        </p:attrNameLst>
                                      </p:cBhvr>
                                      <p:to>
                                        <p:strVal val="visible"/>
                                      </p:to>
                                    </p:set>
                                    <p:anim calcmode="lin" valueType="num">
                                      <p:cBhvr additive="base">
                                        <p:cTn id="58" dur="500" fill="hold"/>
                                        <p:tgtEl>
                                          <p:spTgt spid="1032"/>
                                        </p:tgtEl>
                                        <p:attrNameLst>
                                          <p:attrName>ppt_x</p:attrName>
                                        </p:attrNameLst>
                                      </p:cBhvr>
                                      <p:tavLst>
                                        <p:tav tm="0">
                                          <p:val>
                                            <p:strVal val="#ppt_x"/>
                                          </p:val>
                                        </p:tav>
                                        <p:tav tm="100000">
                                          <p:val>
                                            <p:strVal val="#ppt_x"/>
                                          </p:val>
                                        </p:tav>
                                      </p:tavLst>
                                    </p:anim>
                                    <p:anim calcmode="lin" valueType="num">
                                      <p:cBhvr additive="base">
                                        <p:cTn id="59" dur="500" fill="hold"/>
                                        <p:tgtEl>
                                          <p:spTgt spid="1032"/>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7" presetClass="entr" presetSubtype="0" fill="hold" nodeType="clickEffect">
                                  <p:stCondLst>
                                    <p:cond delay="0"/>
                                  </p:stCondLst>
                                  <p:childTnLst>
                                    <p:set>
                                      <p:cBhvr>
                                        <p:cTn id="63" dur="1" fill="hold">
                                          <p:stCondLst>
                                            <p:cond delay="0"/>
                                          </p:stCondLst>
                                        </p:cTn>
                                        <p:tgtEl>
                                          <p:spTgt spid="1036"/>
                                        </p:tgtEl>
                                        <p:attrNameLst>
                                          <p:attrName>style.visibility</p:attrName>
                                        </p:attrNameLst>
                                      </p:cBhvr>
                                      <p:to>
                                        <p:strVal val="visible"/>
                                      </p:to>
                                    </p:set>
                                    <p:animEffect transition="in" filter="fade">
                                      <p:cBhvr>
                                        <p:cTn id="64" dur="1000"/>
                                        <p:tgtEl>
                                          <p:spTgt spid="1036"/>
                                        </p:tgtEl>
                                      </p:cBhvr>
                                    </p:animEffect>
                                    <p:anim calcmode="lin" valueType="num">
                                      <p:cBhvr>
                                        <p:cTn id="65" dur="1000" fill="hold"/>
                                        <p:tgtEl>
                                          <p:spTgt spid="1036"/>
                                        </p:tgtEl>
                                        <p:attrNameLst>
                                          <p:attrName>ppt_x</p:attrName>
                                        </p:attrNameLst>
                                      </p:cBhvr>
                                      <p:tavLst>
                                        <p:tav tm="0">
                                          <p:val>
                                            <p:strVal val="#ppt_x"/>
                                          </p:val>
                                        </p:tav>
                                        <p:tav tm="100000">
                                          <p:val>
                                            <p:strVal val="#ppt_x"/>
                                          </p:val>
                                        </p:tav>
                                      </p:tavLst>
                                    </p:anim>
                                    <p:anim calcmode="lin" valueType="num">
                                      <p:cBhvr>
                                        <p:cTn id="66" dur="1000" fill="hold"/>
                                        <p:tgtEl>
                                          <p:spTgt spid="10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spcAft>
                <a:spcPts val="1200"/>
              </a:spcAft>
            </a:pPr>
            <a:r>
              <a:rPr lang="en-CA" dirty="0" smtClean="0"/>
              <a:t>Financial risk = control of the product</a:t>
            </a:r>
          </a:p>
          <a:p>
            <a:pPr>
              <a:spcBef>
                <a:spcPts val="1200"/>
              </a:spcBef>
              <a:spcAft>
                <a:spcPts val="1200"/>
              </a:spcAft>
            </a:pPr>
            <a:r>
              <a:rPr lang="en-CA" dirty="0" smtClean="0"/>
              <a:t>When self-publishing, </a:t>
            </a:r>
            <a:r>
              <a:rPr lang="en-CA" b="1" dirty="0" smtClean="0">
                <a:solidFill>
                  <a:srgbClr val="DBA455"/>
                </a:solidFill>
              </a:rPr>
              <a:t>you</a:t>
            </a:r>
            <a:r>
              <a:rPr lang="en-CA" dirty="0" smtClean="0">
                <a:solidFill>
                  <a:srgbClr val="DBA455"/>
                </a:solidFill>
              </a:rPr>
              <a:t> </a:t>
            </a:r>
            <a:r>
              <a:rPr lang="en-CA" dirty="0" smtClean="0"/>
              <a:t>own the financial risk, and </a:t>
            </a:r>
            <a:r>
              <a:rPr lang="en-CA" b="1" dirty="0" smtClean="0">
                <a:solidFill>
                  <a:schemeClr val="tx2">
                    <a:lumMod val="60000"/>
                    <a:lumOff val="40000"/>
                  </a:schemeClr>
                </a:solidFill>
              </a:rPr>
              <a:t>you</a:t>
            </a:r>
            <a:r>
              <a:rPr lang="en-CA" dirty="0" smtClean="0">
                <a:solidFill>
                  <a:schemeClr val="tx2">
                    <a:lumMod val="60000"/>
                    <a:lumOff val="40000"/>
                  </a:schemeClr>
                </a:solidFill>
              </a:rPr>
              <a:t> </a:t>
            </a:r>
            <a:r>
              <a:rPr lang="en-CA" dirty="0" smtClean="0"/>
              <a:t>control the product</a:t>
            </a:r>
          </a:p>
          <a:p>
            <a:pPr>
              <a:spcBef>
                <a:spcPts val="1200"/>
              </a:spcBef>
              <a:spcAft>
                <a:spcPts val="1200"/>
              </a:spcAft>
            </a:pPr>
            <a:r>
              <a:rPr lang="en-CA" dirty="0" smtClean="0"/>
              <a:t>Self-publishing companies give access to publishing expertise</a:t>
            </a:r>
          </a:p>
          <a:p>
            <a:pPr>
              <a:spcBef>
                <a:spcPts val="1200"/>
              </a:spcBef>
              <a:spcAft>
                <a:spcPts val="1200"/>
              </a:spcAft>
            </a:pPr>
            <a:r>
              <a:rPr lang="en-CA" dirty="0" smtClean="0"/>
              <a:t>Use their services to offset and complement your own strengths and expertise</a:t>
            </a:r>
            <a:endParaRPr lang="en-CA" dirty="0"/>
          </a:p>
        </p:txBody>
      </p:sp>
      <p:sp>
        <p:nvSpPr>
          <p:cNvPr id="4" name="Title 3"/>
          <p:cNvSpPr>
            <a:spLocks noGrp="1"/>
          </p:cNvSpPr>
          <p:nvPr>
            <p:ph type="title"/>
          </p:nvPr>
        </p:nvSpPr>
        <p:spPr/>
        <p:txBody>
          <a:bodyPr/>
          <a:lstStyle/>
          <a:p>
            <a:r>
              <a:rPr lang="en-CA" dirty="0"/>
              <a:t>Self-publishing context</a:t>
            </a:r>
          </a:p>
        </p:txBody>
      </p:sp>
    </p:spTree>
    <p:extLst>
      <p:ext uri="{BB962C8B-B14F-4D97-AF65-F5344CB8AC3E}">
        <p14:creationId xmlns:p14="http://schemas.microsoft.com/office/powerpoint/2010/main" val="26846219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93021"/>
          </a:xfrm>
        </p:spPr>
        <p:txBody>
          <a:bodyPr>
            <a:normAutofit lnSpcReduction="10000"/>
          </a:bodyPr>
          <a:lstStyle/>
          <a:p>
            <a:r>
              <a:rPr lang="en-US" b="1" dirty="0">
                <a:solidFill>
                  <a:schemeClr val="tx2"/>
                </a:solidFill>
              </a:rPr>
              <a:t>Production:</a:t>
            </a:r>
          </a:p>
          <a:p>
            <a:pPr lvl="1"/>
            <a:r>
              <a:rPr lang="en-US" dirty="0" smtClean="0"/>
              <a:t>Converting your </a:t>
            </a:r>
            <a:r>
              <a:rPr lang="en-US" dirty="0"/>
              <a:t>writing into a </a:t>
            </a:r>
            <a:r>
              <a:rPr lang="en-US" dirty="0" smtClean="0"/>
              <a:t>sellable format </a:t>
            </a:r>
          </a:p>
          <a:p>
            <a:pPr lvl="1"/>
            <a:r>
              <a:rPr lang="en-US" dirty="0" smtClean="0"/>
              <a:t>Editing, </a:t>
            </a:r>
            <a:r>
              <a:rPr lang="en-US" dirty="0"/>
              <a:t>cover design, page formatting, printing copies, </a:t>
            </a:r>
            <a:r>
              <a:rPr lang="en-US" dirty="0" smtClean="0"/>
              <a:t>etc.</a:t>
            </a:r>
          </a:p>
          <a:p>
            <a:pPr lvl="1"/>
            <a:endParaRPr lang="en-CA" sz="800" dirty="0"/>
          </a:p>
          <a:p>
            <a:r>
              <a:rPr lang="en-US" b="1" dirty="0">
                <a:solidFill>
                  <a:schemeClr val="tx2"/>
                </a:solidFill>
              </a:rPr>
              <a:t>Distribution:</a:t>
            </a:r>
          </a:p>
          <a:p>
            <a:pPr lvl="1"/>
            <a:r>
              <a:rPr lang="en-US" dirty="0" smtClean="0"/>
              <a:t>Getting your </a:t>
            </a:r>
            <a:r>
              <a:rPr lang="en-US" dirty="0"/>
              <a:t>book onto </a:t>
            </a:r>
            <a:r>
              <a:rPr lang="en-US" dirty="0" smtClean="0"/>
              <a:t>physical/electronic shelves</a:t>
            </a:r>
          </a:p>
          <a:p>
            <a:pPr lvl="1"/>
            <a:r>
              <a:rPr lang="en-US" dirty="0" smtClean="0"/>
              <a:t>National/international, </a:t>
            </a:r>
            <a:r>
              <a:rPr lang="en-US" dirty="0"/>
              <a:t>and </a:t>
            </a:r>
            <a:r>
              <a:rPr lang="en-US" dirty="0" smtClean="0"/>
              <a:t>electronic or brick </a:t>
            </a:r>
            <a:r>
              <a:rPr lang="en-US" dirty="0"/>
              <a:t>and mortar </a:t>
            </a:r>
            <a:r>
              <a:rPr lang="en-US" dirty="0" smtClean="0"/>
              <a:t>bookstores</a:t>
            </a:r>
          </a:p>
          <a:p>
            <a:pPr lvl="1"/>
            <a:endParaRPr lang="en-CA" sz="800" dirty="0"/>
          </a:p>
          <a:p>
            <a:r>
              <a:rPr lang="en-US" b="1" dirty="0">
                <a:solidFill>
                  <a:schemeClr val="tx2"/>
                </a:solidFill>
              </a:rPr>
              <a:t>Marketing:</a:t>
            </a:r>
          </a:p>
          <a:p>
            <a:pPr lvl="1"/>
            <a:r>
              <a:rPr lang="en-US" dirty="0" smtClean="0"/>
              <a:t>Promoting your book</a:t>
            </a:r>
          </a:p>
          <a:p>
            <a:pPr lvl="1"/>
            <a:r>
              <a:rPr lang="en-US" dirty="0" smtClean="0"/>
              <a:t>Website, publicist, </a:t>
            </a:r>
            <a:r>
              <a:rPr lang="en-US" dirty="0"/>
              <a:t>book </a:t>
            </a:r>
            <a:r>
              <a:rPr lang="en-US" dirty="0" smtClean="0"/>
              <a:t>trailer, </a:t>
            </a:r>
            <a:r>
              <a:rPr lang="en-US" dirty="0"/>
              <a:t>press </a:t>
            </a:r>
            <a:r>
              <a:rPr lang="en-US" dirty="0" smtClean="0"/>
              <a:t>release, etc.</a:t>
            </a:r>
            <a:endParaRPr lang="en-CA" dirty="0"/>
          </a:p>
        </p:txBody>
      </p:sp>
      <p:sp>
        <p:nvSpPr>
          <p:cNvPr id="3" name="Title 2"/>
          <p:cNvSpPr>
            <a:spLocks noGrp="1"/>
          </p:cNvSpPr>
          <p:nvPr>
            <p:ph type="title"/>
          </p:nvPr>
        </p:nvSpPr>
        <p:spPr/>
        <p:txBody>
          <a:bodyPr/>
          <a:lstStyle/>
          <a:p>
            <a:r>
              <a:rPr lang="en-CA" dirty="0" smtClean="0"/>
              <a:t>Self-publishing services</a:t>
            </a:r>
            <a:endParaRPr lang="en-CA" dirty="0"/>
          </a:p>
        </p:txBody>
      </p:sp>
      <p:sp>
        <p:nvSpPr>
          <p:cNvPr id="4" name="Rectangle 3"/>
          <p:cNvSpPr/>
          <p:nvPr/>
        </p:nvSpPr>
        <p:spPr>
          <a:xfrm>
            <a:off x="359532" y="3861048"/>
            <a:ext cx="828092" cy="1569660"/>
          </a:xfrm>
          <a:prstGeom prst="rect">
            <a:avLst/>
          </a:prstGeom>
          <a:noFill/>
        </p:spPr>
        <p:txBody>
          <a:bodyPr wrap="square" lIns="91440" tIns="45720" rIns="91440" bIns="45720">
            <a:spAutoFit/>
          </a:bodyPr>
          <a:lstStyle/>
          <a:p>
            <a:pPr algn="ctr"/>
            <a:r>
              <a:rPr lang="en-U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rPr>
              <a:t>1</a:t>
            </a:r>
            <a:endPar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endParaRPr>
          </a:p>
        </p:txBody>
      </p:sp>
      <p:sp>
        <p:nvSpPr>
          <p:cNvPr id="5" name="Rectangle 4"/>
          <p:cNvSpPr/>
          <p:nvPr/>
        </p:nvSpPr>
        <p:spPr>
          <a:xfrm>
            <a:off x="359532" y="2291388"/>
            <a:ext cx="828092" cy="1569660"/>
          </a:xfrm>
          <a:prstGeom prst="rect">
            <a:avLst/>
          </a:prstGeom>
          <a:noFill/>
        </p:spPr>
        <p:txBody>
          <a:bodyPr wrap="square" lIns="91440" tIns="45720" rIns="91440" bIns="45720">
            <a:spAutoFit/>
          </a:bodyPr>
          <a:lstStyle/>
          <a:p>
            <a:pPr algn="ctr"/>
            <a:r>
              <a:rPr lang="en-U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rPr>
              <a:t>2</a:t>
            </a:r>
            <a:endPar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endParaRPr>
          </a:p>
        </p:txBody>
      </p:sp>
      <p:sp>
        <p:nvSpPr>
          <p:cNvPr id="6" name="Rectangle 5"/>
          <p:cNvSpPr/>
          <p:nvPr/>
        </p:nvSpPr>
        <p:spPr>
          <a:xfrm>
            <a:off x="359532" y="5445224"/>
            <a:ext cx="828092" cy="1569660"/>
          </a:xfrm>
          <a:prstGeom prst="rect">
            <a:avLst/>
          </a:prstGeom>
          <a:noFill/>
        </p:spPr>
        <p:txBody>
          <a:bodyPr wrap="square" lIns="91440" tIns="45720" rIns="91440" bIns="45720">
            <a:spAutoFit/>
          </a:bodyPr>
          <a:lstStyle/>
          <a:p>
            <a:pPr algn="ctr"/>
            <a:r>
              <a:rPr lang="en-U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rPr>
              <a:t>3</a:t>
            </a:r>
            <a:endPar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678266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500"/>
                                        <p:tgtEl>
                                          <p:spTgt spid="2">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5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fade">
                                      <p:cBhvr>
                                        <p:cTn id="29" dur="500"/>
                                        <p:tgtEl>
                                          <p:spTgt spid="2">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500"/>
                                        <p:tgtEl>
                                          <p:spTgt spid="2">
                                            <p:txEl>
                                              <p:pRg st="9" end="9"/>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fade">
                                      <p:cBhvr>
                                        <p:cTn id="35" dur="500"/>
                                        <p:tgtEl>
                                          <p:spTgt spid="2">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5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Service comparison</a:t>
            </a:r>
          </a:p>
        </p:txBody>
      </p:sp>
      <p:pic>
        <p:nvPicPr>
          <p:cNvPr id="8" name="Picture 2" descr="Lulu.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204864"/>
            <a:ext cx="1656184" cy="105393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Object 11"/>
          <p:cNvGraphicFramePr>
            <a:graphicFrameLocks noChangeAspect="1"/>
          </p:cNvGraphicFramePr>
          <p:nvPr>
            <p:extLst>
              <p:ext uri="{D42A27DB-BD31-4B8C-83A1-F6EECF244321}">
                <p14:modId xmlns:p14="http://schemas.microsoft.com/office/powerpoint/2010/main" val="1501312962"/>
              </p:ext>
            </p:extLst>
          </p:nvPr>
        </p:nvGraphicFramePr>
        <p:xfrm>
          <a:off x="1475656" y="2134800"/>
          <a:ext cx="8125494" cy="4248472"/>
        </p:xfrm>
        <a:graphic>
          <a:graphicData uri="http://schemas.openxmlformats.org/presentationml/2006/ole">
            <mc:AlternateContent xmlns:mc="http://schemas.openxmlformats.org/markup-compatibility/2006">
              <mc:Choice xmlns:v="urn:schemas-microsoft-com:vml" Requires="v">
                <p:oleObj spid="_x0000_s1059" name="Document" r:id="rId6" imgW="6112609" imgH="3195654" progId="Word.Document.12">
                  <p:embed/>
                </p:oleObj>
              </mc:Choice>
              <mc:Fallback>
                <p:oleObj name="Document" r:id="rId6" imgW="6112609" imgH="3195654" progId="Word.Document.12">
                  <p:embed/>
                  <p:pic>
                    <p:nvPicPr>
                      <p:cNvPr id="0" name=""/>
                      <p:cNvPicPr/>
                      <p:nvPr/>
                    </p:nvPicPr>
                    <p:blipFill>
                      <a:blip r:embed="rId7"/>
                      <a:stretch>
                        <a:fillRect/>
                      </a:stretch>
                    </p:blipFill>
                    <p:spPr>
                      <a:xfrm>
                        <a:off x="1475656" y="2134800"/>
                        <a:ext cx="8125494" cy="4248472"/>
                      </a:xfrm>
                      <a:prstGeom prst="rect">
                        <a:avLst/>
                      </a:prstGeom>
                    </p:spPr>
                  </p:pic>
                </p:oleObj>
              </mc:Fallback>
            </mc:AlternateContent>
          </a:graphicData>
        </a:graphic>
      </p:graphicFrame>
    </p:spTree>
    <p:extLst>
      <p:ext uri="{BB962C8B-B14F-4D97-AF65-F5344CB8AC3E}">
        <p14:creationId xmlns:p14="http://schemas.microsoft.com/office/powerpoint/2010/main" val="37163493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Service comparison</a:t>
            </a:r>
            <a:endParaRPr lang="en-CA" dirty="0"/>
          </a:p>
        </p:txBody>
      </p:sp>
      <p:pic>
        <p:nvPicPr>
          <p:cNvPr id="4" name="Picture 4" descr="Xlibris Corporation - A Print-On-Demand, Self-Publishing Compan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000" y="2206800"/>
            <a:ext cx="1956879" cy="110718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Object 10"/>
          <p:cNvGraphicFramePr>
            <a:graphicFrameLocks noChangeAspect="1"/>
          </p:cNvGraphicFramePr>
          <p:nvPr>
            <p:extLst>
              <p:ext uri="{D42A27DB-BD31-4B8C-83A1-F6EECF244321}">
                <p14:modId xmlns:p14="http://schemas.microsoft.com/office/powerpoint/2010/main" val="138441930"/>
              </p:ext>
            </p:extLst>
          </p:nvPr>
        </p:nvGraphicFramePr>
        <p:xfrm>
          <a:off x="2123728" y="2132856"/>
          <a:ext cx="6480720" cy="5016246"/>
        </p:xfrm>
        <a:graphic>
          <a:graphicData uri="http://schemas.openxmlformats.org/presentationml/2006/ole">
            <mc:AlternateContent xmlns:mc="http://schemas.openxmlformats.org/markup-compatibility/2006">
              <mc:Choice xmlns:v="urn:schemas-microsoft-com:vml" Requires="v">
                <p:oleObj spid="_x0000_s3108" name="Document" r:id="rId6" imgW="6112609" imgH="4729596" progId="Word.Document.12">
                  <p:embed/>
                </p:oleObj>
              </mc:Choice>
              <mc:Fallback>
                <p:oleObj name="Document" r:id="rId6" imgW="6112609" imgH="4729596" progId="Word.Document.12">
                  <p:embed/>
                  <p:pic>
                    <p:nvPicPr>
                      <p:cNvPr id="0" name=""/>
                      <p:cNvPicPr/>
                      <p:nvPr/>
                    </p:nvPicPr>
                    <p:blipFill>
                      <a:blip r:embed="rId7"/>
                      <a:stretch>
                        <a:fillRect/>
                      </a:stretch>
                    </p:blipFill>
                    <p:spPr>
                      <a:xfrm>
                        <a:off x="2123728" y="2132856"/>
                        <a:ext cx="6480720" cy="5016246"/>
                      </a:xfrm>
                      <a:prstGeom prst="rect">
                        <a:avLst/>
                      </a:prstGeom>
                    </p:spPr>
                  </p:pic>
                </p:oleObj>
              </mc:Fallback>
            </mc:AlternateContent>
          </a:graphicData>
        </a:graphic>
      </p:graphicFrame>
    </p:spTree>
    <p:extLst>
      <p:ext uri="{BB962C8B-B14F-4D97-AF65-F5344CB8AC3E}">
        <p14:creationId xmlns:p14="http://schemas.microsoft.com/office/powerpoint/2010/main" val="1621853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Service comparison</a:t>
            </a:r>
            <a:endParaRPr lang="en-CA" dirty="0"/>
          </a:p>
        </p:txBody>
      </p:sp>
      <p:pic>
        <p:nvPicPr>
          <p:cNvPr id="4" name="Picture 6" descr="Smashwor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2206800"/>
            <a:ext cx="3224239" cy="86409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4264733768"/>
              </p:ext>
            </p:extLst>
          </p:nvPr>
        </p:nvGraphicFramePr>
        <p:xfrm>
          <a:off x="2513819" y="2134800"/>
          <a:ext cx="7386773" cy="4067522"/>
        </p:xfrm>
        <a:graphic>
          <a:graphicData uri="http://schemas.openxmlformats.org/presentationml/2006/ole">
            <mc:AlternateContent xmlns:mc="http://schemas.openxmlformats.org/markup-compatibility/2006">
              <mc:Choice xmlns:v="urn:schemas-microsoft-com:vml" Requires="v">
                <p:oleObj spid="_x0000_s4129" name="Document" r:id="rId6" imgW="6112609" imgH="3366252" progId="Word.Document.12">
                  <p:embed/>
                </p:oleObj>
              </mc:Choice>
              <mc:Fallback>
                <p:oleObj name="Document" r:id="rId6" imgW="6112609" imgH="3366252" progId="Word.Document.12">
                  <p:embed/>
                  <p:pic>
                    <p:nvPicPr>
                      <p:cNvPr id="0" name=""/>
                      <p:cNvPicPr/>
                      <p:nvPr/>
                    </p:nvPicPr>
                    <p:blipFill>
                      <a:blip r:embed="rId7"/>
                      <a:stretch>
                        <a:fillRect/>
                      </a:stretch>
                    </p:blipFill>
                    <p:spPr>
                      <a:xfrm>
                        <a:off x="2513819" y="2134800"/>
                        <a:ext cx="7386773" cy="4067522"/>
                      </a:xfrm>
                      <a:prstGeom prst="rect">
                        <a:avLst/>
                      </a:prstGeom>
                    </p:spPr>
                  </p:pic>
                </p:oleObj>
              </mc:Fallback>
            </mc:AlternateContent>
          </a:graphicData>
        </a:graphic>
      </p:graphicFrame>
    </p:spTree>
    <p:extLst>
      <p:ext uri="{BB962C8B-B14F-4D97-AF65-F5344CB8AC3E}">
        <p14:creationId xmlns:p14="http://schemas.microsoft.com/office/powerpoint/2010/main" val="1698790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solidFill>
                  <a:schemeClr val="tx2"/>
                </a:solidFill>
              </a:rPr>
              <a:t>Profit breakdown</a:t>
            </a:r>
          </a:p>
          <a:p>
            <a:pPr lvl="1"/>
            <a:r>
              <a:rPr lang="en-US" dirty="0" smtClean="0"/>
              <a:t>How much of the profit is paid to you (royalties)?</a:t>
            </a:r>
          </a:p>
          <a:p>
            <a:pPr lvl="1"/>
            <a:r>
              <a:rPr lang="en-US" dirty="0" smtClean="0"/>
              <a:t>How much of the profit is kept by the company (commission)?</a:t>
            </a:r>
          </a:p>
          <a:p>
            <a:pPr lvl="1"/>
            <a:endParaRPr lang="en-US" sz="1200" dirty="0" smtClean="0"/>
          </a:p>
          <a:p>
            <a:r>
              <a:rPr lang="en-US" b="1" dirty="0" smtClean="0">
                <a:solidFill>
                  <a:schemeClr val="tx2"/>
                </a:solidFill>
              </a:rPr>
              <a:t>Price control</a:t>
            </a:r>
          </a:p>
          <a:p>
            <a:pPr lvl="1"/>
            <a:r>
              <a:rPr lang="en-US" dirty="0" smtClean="0"/>
              <a:t>Can you set your own retail price for your book?</a:t>
            </a:r>
          </a:p>
          <a:p>
            <a:pPr lvl="1"/>
            <a:endParaRPr lang="en-US" sz="1200" dirty="0" smtClean="0"/>
          </a:p>
          <a:p>
            <a:r>
              <a:rPr lang="en-US" b="1" dirty="0" smtClean="0">
                <a:solidFill>
                  <a:schemeClr val="tx2"/>
                </a:solidFill>
              </a:rPr>
              <a:t>Transparency</a:t>
            </a:r>
          </a:p>
          <a:p>
            <a:pPr lvl="1"/>
            <a:r>
              <a:rPr lang="en-US" dirty="0" smtClean="0"/>
              <a:t>Is the company upfront about their cut of the profits?</a:t>
            </a:r>
            <a:endParaRPr lang="en-CA" dirty="0"/>
          </a:p>
        </p:txBody>
      </p:sp>
      <p:sp>
        <p:nvSpPr>
          <p:cNvPr id="3" name="Title 2"/>
          <p:cNvSpPr>
            <a:spLocks noGrp="1"/>
          </p:cNvSpPr>
          <p:nvPr>
            <p:ph type="title"/>
          </p:nvPr>
        </p:nvSpPr>
        <p:spPr/>
        <p:txBody>
          <a:bodyPr/>
          <a:lstStyle/>
          <a:p>
            <a:r>
              <a:rPr lang="en-CA" dirty="0" smtClean="0"/>
              <a:t>Return on investment</a:t>
            </a:r>
            <a:endParaRPr lang="en-CA" dirty="0"/>
          </a:p>
        </p:txBody>
      </p:sp>
    </p:spTree>
    <p:extLst>
      <p:ext uri="{BB962C8B-B14F-4D97-AF65-F5344CB8AC3E}">
        <p14:creationId xmlns:p14="http://schemas.microsoft.com/office/powerpoint/2010/main" val="30458007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fade">
                                      <p:cBhvr>
                                        <p:cTn id="26" dur="500"/>
                                        <p:tgtEl>
                                          <p:spTgt spid="2">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fade">
                                      <p:cBhvr>
                                        <p:cTn id="29"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lf-publishing for the online fiction-writing community&amp;quot;&quot;/&gt;&lt;property id=&quot;20307&quot; value=&quot;256&quot;/&gt;&lt;/object&gt;&lt;object type=&quot;3&quot; unique_id=&quot;10004&quot;&gt;&lt;property id=&quot;20148&quot; value=&quot;5&quot;/&gt;&lt;property id=&quot;20300&quot; value=&quot;Slide 3 - &amp;quot;Overview&amp;quot;&quot;/&gt;&lt;property id=&quot;20307&quot; value=&quot;257&quot;/&gt;&lt;/object&gt;&lt;object type=&quot;3&quot; unique_id=&quot;10029&quot;&gt;&lt;property id=&quot;20148&quot; value=&quot;5&quot;/&gt;&lt;property id=&quot;20300&quot; value=&quot;Slide 2 - &amp;quot;Assumptions&amp;quot;&quot;/&gt;&lt;property id=&quot;20307&quot; value=&quot;258&quot;/&gt;&lt;/object&gt;&lt;object type=&quot;3&quot; unique_id=&quot;10071&quot;&gt;&lt;property id=&quot;20148&quot; value=&quot;5&quot;/&gt;&lt;property id=&quot;20300&quot; value=&quot;Slide 4 - &amp;quot;Self-publishing context&amp;quot;&quot;/&gt;&lt;property id=&quot;20307&quot; value=&quot;259&quot;/&gt;&lt;/object&gt;&lt;object type=&quot;3&quot; unique_id=&quot;10073&quot;&gt;&lt;property id=&quot;20148&quot; value=&quot;5&quot;/&gt;&lt;property id=&quot;20300&quot; value=&quot;Slide 5 - &amp;quot;Self-publishing services&amp;quot;&quot;/&gt;&lt;property id=&quot;20307&quot; value=&quot;260&quot;/&gt;&lt;/object&gt;&lt;object type=&quot;3&quot; unique_id=&quot;10075&quot;&gt;&lt;property id=&quot;20148&quot; value=&quot;5&quot;/&gt;&lt;property id=&quot;20300&quot; value=&quot;Slide 6 - &amp;quot;Service comparison&amp;quot;&quot;/&gt;&lt;property id=&quot;20307&quot; value=&quot;262&quot;/&gt;&lt;/object&gt;&lt;object type=&quot;3&quot; unique_id=&quot;10076&quot;&gt;&lt;property id=&quot;20148&quot; value=&quot;5&quot;/&gt;&lt;property id=&quot;20300&quot; value=&quot;Slide 7 - &amp;quot;Service comparison&amp;quot;&quot;/&gt;&lt;property id=&quot;20307&quot; value=&quot;263&quot;/&gt;&lt;/object&gt;&lt;object type=&quot;3&quot; unique_id=&quot;10077&quot;&gt;&lt;property id=&quot;20148&quot; value=&quot;5&quot;/&gt;&lt;property id=&quot;20300&quot; value=&quot;Slide 8 - &amp;quot;Service comparison&amp;quot;&quot;/&gt;&lt;property id=&quot;20307&quot; value=&quot;264&quot;/&gt;&lt;/object&gt;&lt;object type=&quot;3&quot; unique_id=&quot;10078&quot;&gt;&lt;property id=&quot;20148&quot; value=&quot;5&quot;/&gt;&lt;property id=&quot;20300&quot; value=&quot;Slide 9 - &amp;quot;Return on investment&amp;quot;&quot;/&gt;&lt;property id=&quot;20307&quot; value=&quot;265&quot;/&gt;&lt;/object&gt;&lt;object type=&quot;3&quot; unique_id=&quot;10079&quot;&gt;&lt;property id=&quot;20148&quot; value=&quot;5&quot;/&gt;&lt;property id=&quot;20300&quot; value=&quot;Slide 10 - &amp;quot;Return on investment comparison&amp;quot;&quot;/&gt;&lt;property id=&quot;20307&quot; value=&quot;268&quot;/&gt;&lt;/object&gt;&lt;object type=&quot;3&quot; unique_id=&quot;10080&quot;&gt;&lt;property id=&quot;20148&quot; value=&quot;5&quot;/&gt;&lt;property id=&quot;20300&quot; value=&quot;Slide 11 - &amp;quot;Commissions vs. royalties&amp;quot;&quot;/&gt;&lt;property id=&quot;20307&quot; value=&quot;266&quot;/&gt;&lt;/object&gt;&lt;object type=&quot;3&quot; unique_id=&quot;10081&quot;&gt;&lt;property id=&quot;20148&quot; value=&quot;5&quot;/&gt;&lt;property id=&quot;20300&quot; value=&quot;Slide 12 - &amp;quot;User reviews&amp;quot;&quot;/&gt;&lt;property id=&quot;20307&quot; value=&quot;269&quot;/&gt;&lt;/object&gt;&lt;object type=&quot;3&quot; unique_id=&quot;10082&quot;&gt;&lt;property id=&quot;20148&quot; value=&quot;5&quot;/&gt;&lt;property id=&quot;20300&quot; value=&quot;Slide 13 - &amp;quot;Recommendation&amp;quot;&quot;/&gt;&lt;property id=&quot;20307&quot; value=&quot;270&quot;/&gt;&lt;/object&gt;&lt;object type=&quot;3&quot; unique_id=&quot;10083&quot;&gt;&lt;property id=&quot;20148&quot; value=&quot;5&quot;/&gt;&lt;property id=&quot;20300&quot; value=&quot;Slide 14 - &amp;quot;Questions?&amp;quot;&quot;/&gt;&lt;property id=&quot;20307&quot; value=&quot;271&quot;/&gt;&lt;/object&gt;&lt;/object&gt;&lt;object type=&quot;8&quot; unique_id=&quot;10008&quo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1254</TotalTime>
  <Words>3382</Words>
  <Application>Microsoft Office PowerPoint</Application>
  <PresentationFormat>On-screen Show (4:3)</PresentationFormat>
  <Paragraphs>271</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Hardcover</vt:lpstr>
      <vt:lpstr>Document</vt:lpstr>
      <vt:lpstr>Self-publishing for the online fiction-writing community</vt:lpstr>
      <vt:lpstr>Assumptions</vt:lpstr>
      <vt:lpstr>Overview</vt:lpstr>
      <vt:lpstr>Self-publishing context</vt:lpstr>
      <vt:lpstr>Self-publishing services</vt:lpstr>
      <vt:lpstr>Service comparison</vt:lpstr>
      <vt:lpstr>Service comparison</vt:lpstr>
      <vt:lpstr>Service comparison</vt:lpstr>
      <vt:lpstr>Return on investment</vt:lpstr>
      <vt:lpstr>Return on investment comparison</vt:lpstr>
      <vt:lpstr>Commissions vs. royalties</vt:lpstr>
      <vt:lpstr>User reviews</vt:lpstr>
      <vt:lpstr>Recommendation</vt:lpstr>
      <vt:lpstr>Questions?</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 Autumn</dc:creator>
  <cp:lastModifiedBy>Rose Zemlya</cp:lastModifiedBy>
  <cp:revision>66</cp:revision>
  <dcterms:created xsi:type="dcterms:W3CDTF">2013-07-22T20:24:47Z</dcterms:created>
  <dcterms:modified xsi:type="dcterms:W3CDTF">2013-09-28T00:53:31Z</dcterms:modified>
</cp:coreProperties>
</file>